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975" r:id="rId3"/>
    <p:sldMasterId id="2147483686" r:id="rId4"/>
    <p:sldMasterId id="2147483669" r:id="rId5"/>
    <p:sldMasterId id="2147483782" r:id="rId6"/>
    <p:sldMasterId id="2147483964" r:id="rId7"/>
    <p:sldMasterId id="2147483687" r:id="rId8"/>
    <p:sldMasterId id="2147483705" r:id="rId9"/>
    <p:sldMasterId id="2147483715" r:id="rId10"/>
  </p:sldMasterIdLst>
  <p:notesMasterIdLst>
    <p:notesMasterId r:id="rId34"/>
  </p:notesMasterIdLst>
  <p:sldIdLst>
    <p:sldId id="257" r:id="rId11"/>
    <p:sldId id="276" r:id="rId12"/>
    <p:sldId id="302" r:id="rId13"/>
    <p:sldId id="303" r:id="rId14"/>
    <p:sldId id="304" r:id="rId15"/>
    <p:sldId id="283" r:id="rId16"/>
    <p:sldId id="300" r:id="rId17"/>
    <p:sldId id="301" r:id="rId18"/>
    <p:sldId id="282" r:id="rId19"/>
    <p:sldId id="285" r:id="rId20"/>
    <p:sldId id="287" r:id="rId21"/>
    <p:sldId id="288" r:id="rId22"/>
    <p:sldId id="289" r:id="rId23"/>
    <p:sldId id="290" r:id="rId24"/>
    <p:sldId id="261" r:id="rId25"/>
    <p:sldId id="291" r:id="rId26"/>
    <p:sldId id="295" r:id="rId27"/>
    <p:sldId id="298" r:id="rId28"/>
    <p:sldId id="292" r:id="rId29"/>
    <p:sldId id="294" r:id="rId30"/>
    <p:sldId id="305" r:id="rId31"/>
    <p:sldId id="286"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912"/>
    <a:srgbClr val="BCE5EE"/>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8E86C1-BE05-4580-A208-1478CF4114B0}" v="524" dt="2023-11-16T14:50:30.300"/>
    <p1510:client id="{416162DF-CE1F-47B0-A893-9E8F27FF0A76}" v="58" dt="2023-11-15T19:00:42.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82"/>
  </p:normalViewPr>
  <p:slideViewPr>
    <p:cSldViewPr snapToGrid="0">
      <p:cViewPr varScale="1">
        <p:scale>
          <a:sx n="119" d="100"/>
          <a:sy n="119" d="100"/>
        </p:scale>
        <p:origin x="344"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5/10/relationships/revisionInfo" Target="revisionInfo.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69BF5-B0AD-4759-8960-2296E581490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3A9AE44-15D9-4A18-9CFB-8D0750951364}">
      <dgm:prSet/>
      <dgm:spPr>
        <a:solidFill>
          <a:srgbClr val="7030A0">
            <a:alpha val="56000"/>
          </a:srgbClr>
        </a:solidFill>
      </dgm:spPr>
      <dgm:t>
        <a:bodyPr/>
        <a:lstStyle/>
        <a:p>
          <a:r>
            <a:rPr lang="en-US" b="0" i="0" dirty="0"/>
            <a:t>Naloxone is a medicine that rapidly reverses an opioid overdose. </a:t>
          </a:r>
          <a:endParaRPr lang="en-US" dirty="0"/>
        </a:p>
      </dgm:t>
    </dgm:pt>
    <dgm:pt modelId="{10F6F5AB-7ED1-4CAA-8F25-8A990553A449}" type="parTrans" cxnId="{08CE955B-C4C2-4717-8306-11A3ECBA2095}">
      <dgm:prSet/>
      <dgm:spPr/>
      <dgm:t>
        <a:bodyPr/>
        <a:lstStyle/>
        <a:p>
          <a:endParaRPr lang="en-US"/>
        </a:p>
      </dgm:t>
    </dgm:pt>
    <dgm:pt modelId="{481C5383-A16F-4F16-97E2-92E30FEFB8E2}" type="sibTrans" cxnId="{08CE955B-C4C2-4717-8306-11A3ECBA2095}">
      <dgm:prSet/>
      <dgm:spPr/>
      <dgm:t>
        <a:bodyPr/>
        <a:lstStyle/>
        <a:p>
          <a:endParaRPr lang="en-US"/>
        </a:p>
      </dgm:t>
    </dgm:pt>
    <dgm:pt modelId="{75BB5778-2DE9-48C5-B542-C068B5A41FE5}">
      <dgm:prSet/>
      <dgm:spPr>
        <a:solidFill>
          <a:srgbClr val="7030A0">
            <a:alpha val="56000"/>
          </a:srgbClr>
        </a:solidFill>
      </dgm:spPr>
      <dgm:t>
        <a:bodyPr/>
        <a:lstStyle/>
        <a:p>
          <a:r>
            <a:rPr lang="en-US" b="0" i="0"/>
            <a:t>This means that it attaches to opioid receptors and reverses and blocks the effects of other opioids. </a:t>
          </a:r>
          <a:endParaRPr lang="en-US"/>
        </a:p>
      </dgm:t>
    </dgm:pt>
    <dgm:pt modelId="{90F31A30-2D50-41D3-9F3A-B34FF77B90A2}" type="parTrans" cxnId="{C52624BE-1BE0-4316-B8A4-C08629767EFD}">
      <dgm:prSet/>
      <dgm:spPr/>
      <dgm:t>
        <a:bodyPr/>
        <a:lstStyle/>
        <a:p>
          <a:endParaRPr lang="en-US"/>
        </a:p>
      </dgm:t>
    </dgm:pt>
    <dgm:pt modelId="{1513061D-BEE7-464A-9C92-A171EA280DC4}" type="sibTrans" cxnId="{C52624BE-1BE0-4316-B8A4-C08629767EFD}">
      <dgm:prSet/>
      <dgm:spPr/>
      <dgm:t>
        <a:bodyPr/>
        <a:lstStyle/>
        <a:p>
          <a:endParaRPr lang="en-US"/>
        </a:p>
      </dgm:t>
    </dgm:pt>
    <dgm:pt modelId="{BF2C0EE2-8073-4472-8EBF-8C2D3F843C6E}">
      <dgm:prSet/>
      <dgm:spPr>
        <a:solidFill>
          <a:srgbClr val="7030A0">
            <a:alpha val="56000"/>
          </a:srgbClr>
        </a:solidFill>
      </dgm:spPr>
      <dgm:t>
        <a:bodyPr/>
        <a:lstStyle/>
        <a:p>
          <a:r>
            <a:rPr lang="en-US" b="0" i="0"/>
            <a:t>Naloxone can quickly restore normal breathing to a person if their breathing has slowed or stopped because of an opioid overdose. </a:t>
          </a:r>
          <a:endParaRPr lang="en-US"/>
        </a:p>
      </dgm:t>
    </dgm:pt>
    <dgm:pt modelId="{E5D8DA49-3DF0-409F-88D0-9BF99848E9BA}" type="parTrans" cxnId="{8878DDDC-46D7-4C1B-B80D-4451B9ED32AF}">
      <dgm:prSet/>
      <dgm:spPr/>
      <dgm:t>
        <a:bodyPr/>
        <a:lstStyle/>
        <a:p>
          <a:endParaRPr lang="en-US"/>
        </a:p>
      </dgm:t>
    </dgm:pt>
    <dgm:pt modelId="{3EA433C5-81E0-482B-8828-DDB3A8FBBFFB}" type="sibTrans" cxnId="{8878DDDC-46D7-4C1B-B80D-4451B9ED32AF}">
      <dgm:prSet/>
      <dgm:spPr/>
      <dgm:t>
        <a:bodyPr/>
        <a:lstStyle/>
        <a:p>
          <a:endParaRPr lang="en-US"/>
        </a:p>
      </dgm:t>
    </dgm:pt>
    <dgm:pt modelId="{69A3D667-574D-42A8-9725-E13ECC518255}">
      <dgm:prSet/>
      <dgm:spPr>
        <a:solidFill>
          <a:srgbClr val="7030A0">
            <a:alpha val="56000"/>
          </a:srgbClr>
        </a:solidFill>
      </dgm:spPr>
      <dgm:t>
        <a:bodyPr/>
        <a:lstStyle/>
        <a:p>
          <a:r>
            <a:rPr lang="en-US" b="0" i="0"/>
            <a:t>Naloxone has no effect on someone who does not have opioids in their system, and it is not a treatment for opioid use disorder. </a:t>
          </a:r>
          <a:endParaRPr lang="en-US"/>
        </a:p>
      </dgm:t>
    </dgm:pt>
    <dgm:pt modelId="{F486F0EA-6E53-4414-B7AE-2712C3A5540A}" type="parTrans" cxnId="{0A7624FB-D7D5-41D9-ACBD-4BC125A8BA66}">
      <dgm:prSet/>
      <dgm:spPr/>
      <dgm:t>
        <a:bodyPr/>
        <a:lstStyle/>
        <a:p>
          <a:endParaRPr lang="en-US"/>
        </a:p>
      </dgm:t>
    </dgm:pt>
    <dgm:pt modelId="{6A75CACB-36E1-4D7A-A4EF-694BF8608F71}" type="sibTrans" cxnId="{0A7624FB-D7D5-41D9-ACBD-4BC125A8BA66}">
      <dgm:prSet/>
      <dgm:spPr/>
      <dgm:t>
        <a:bodyPr/>
        <a:lstStyle/>
        <a:p>
          <a:endParaRPr lang="en-US"/>
        </a:p>
      </dgm:t>
    </dgm:pt>
    <dgm:pt modelId="{E51A55DC-BA11-42B4-8B0D-2EB8ED345211}" type="pres">
      <dgm:prSet presAssocID="{25469BF5-B0AD-4759-8960-2296E5814903}" presName="outerComposite" presStyleCnt="0">
        <dgm:presLayoutVars>
          <dgm:chMax val="5"/>
          <dgm:dir/>
          <dgm:resizeHandles val="exact"/>
        </dgm:presLayoutVars>
      </dgm:prSet>
      <dgm:spPr/>
    </dgm:pt>
    <dgm:pt modelId="{8F604B0E-F7CF-4A0B-85AC-F4300C3DA899}" type="pres">
      <dgm:prSet presAssocID="{25469BF5-B0AD-4759-8960-2296E5814903}" presName="dummyMaxCanvas" presStyleCnt="0">
        <dgm:presLayoutVars/>
      </dgm:prSet>
      <dgm:spPr/>
    </dgm:pt>
    <dgm:pt modelId="{C4F227F4-A63F-4FC8-9BB5-B885A066BD7F}" type="pres">
      <dgm:prSet presAssocID="{25469BF5-B0AD-4759-8960-2296E5814903}" presName="FourNodes_1" presStyleLbl="node1" presStyleIdx="0" presStyleCnt="4">
        <dgm:presLayoutVars>
          <dgm:bulletEnabled val="1"/>
        </dgm:presLayoutVars>
      </dgm:prSet>
      <dgm:spPr/>
    </dgm:pt>
    <dgm:pt modelId="{9242858D-D58D-4E19-A99E-00BB94C93477}" type="pres">
      <dgm:prSet presAssocID="{25469BF5-B0AD-4759-8960-2296E5814903}" presName="FourNodes_2" presStyleLbl="node1" presStyleIdx="1" presStyleCnt="4">
        <dgm:presLayoutVars>
          <dgm:bulletEnabled val="1"/>
        </dgm:presLayoutVars>
      </dgm:prSet>
      <dgm:spPr/>
    </dgm:pt>
    <dgm:pt modelId="{0FE2E986-B708-47ED-A10C-CE64C2B1C73B}" type="pres">
      <dgm:prSet presAssocID="{25469BF5-B0AD-4759-8960-2296E5814903}" presName="FourNodes_3" presStyleLbl="node1" presStyleIdx="2" presStyleCnt="4">
        <dgm:presLayoutVars>
          <dgm:bulletEnabled val="1"/>
        </dgm:presLayoutVars>
      </dgm:prSet>
      <dgm:spPr/>
    </dgm:pt>
    <dgm:pt modelId="{E2D5FB1C-70F0-4C44-B3AE-5DDC7A120727}" type="pres">
      <dgm:prSet presAssocID="{25469BF5-B0AD-4759-8960-2296E5814903}" presName="FourNodes_4" presStyleLbl="node1" presStyleIdx="3" presStyleCnt="4">
        <dgm:presLayoutVars>
          <dgm:bulletEnabled val="1"/>
        </dgm:presLayoutVars>
      </dgm:prSet>
      <dgm:spPr/>
    </dgm:pt>
    <dgm:pt modelId="{508F7A09-E20E-42C5-A388-4C26E314F326}" type="pres">
      <dgm:prSet presAssocID="{25469BF5-B0AD-4759-8960-2296E5814903}" presName="FourConn_1-2" presStyleLbl="fgAccFollowNode1" presStyleIdx="0" presStyleCnt="3">
        <dgm:presLayoutVars>
          <dgm:bulletEnabled val="1"/>
        </dgm:presLayoutVars>
      </dgm:prSet>
      <dgm:spPr/>
    </dgm:pt>
    <dgm:pt modelId="{2BD7861E-CFFB-424E-AA71-84AB6442836A}" type="pres">
      <dgm:prSet presAssocID="{25469BF5-B0AD-4759-8960-2296E5814903}" presName="FourConn_2-3" presStyleLbl="fgAccFollowNode1" presStyleIdx="1" presStyleCnt="3">
        <dgm:presLayoutVars>
          <dgm:bulletEnabled val="1"/>
        </dgm:presLayoutVars>
      </dgm:prSet>
      <dgm:spPr/>
    </dgm:pt>
    <dgm:pt modelId="{E1337E15-8AFB-4B39-A781-7EFBA99680A3}" type="pres">
      <dgm:prSet presAssocID="{25469BF5-B0AD-4759-8960-2296E5814903}" presName="FourConn_3-4" presStyleLbl="fgAccFollowNode1" presStyleIdx="2" presStyleCnt="3">
        <dgm:presLayoutVars>
          <dgm:bulletEnabled val="1"/>
        </dgm:presLayoutVars>
      </dgm:prSet>
      <dgm:spPr/>
    </dgm:pt>
    <dgm:pt modelId="{C124B701-1268-405C-BFF3-EFB83A711219}" type="pres">
      <dgm:prSet presAssocID="{25469BF5-B0AD-4759-8960-2296E5814903}" presName="FourNodes_1_text" presStyleLbl="node1" presStyleIdx="3" presStyleCnt="4">
        <dgm:presLayoutVars>
          <dgm:bulletEnabled val="1"/>
        </dgm:presLayoutVars>
      </dgm:prSet>
      <dgm:spPr/>
    </dgm:pt>
    <dgm:pt modelId="{EEA201C9-1535-47F1-B19A-53C93C8EE059}" type="pres">
      <dgm:prSet presAssocID="{25469BF5-B0AD-4759-8960-2296E5814903}" presName="FourNodes_2_text" presStyleLbl="node1" presStyleIdx="3" presStyleCnt="4">
        <dgm:presLayoutVars>
          <dgm:bulletEnabled val="1"/>
        </dgm:presLayoutVars>
      </dgm:prSet>
      <dgm:spPr/>
    </dgm:pt>
    <dgm:pt modelId="{26DD0B25-0431-47CA-BB01-31D53F0BC31B}" type="pres">
      <dgm:prSet presAssocID="{25469BF5-B0AD-4759-8960-2296E5814903}" presName="FourNodes_3_text" presStyleLbl="node1" presStyleIdx="3" presStyleCnt="4">
        <dgm:presLayoutVars>
          <dgm:bulletEnabled val="1"/>
        </dgm:presLayoutVars>
      </dgm:prSet>
      <dgm:spPr/>
    </dgm:pt>
    <dgm:pt modelId="{8A0DE415-A56D-430D-967C-86FF5D85F9C6}" type="pres">
      <dgm:prSet presAssocID="{25469BF5-B0AD-4759-8960-2296E5814903}" presName="FourNodes_4_text" presStyleLbl="node1" presStyleIdx="3" presStyleCnt="4">
        <dgm:presLayoutVars>
          <dgm:bulletEnabled val="1"/>
        </dgm:presLayoutVars>
      </dgm:prSet>
      <dgm:spPr/>
    </dgm:pt>
  </dgm:ptLst>
  <dgm:cxnLst>
    <dgm:cxn modelId="{F4A0D50B-1058-4FB3-AD71-0A710B35AF51}" type="presOf" srcId="{33A9AE44-15D9-4A18-9CFB-8D0750951364}" destId="{C4F227F4-A63F-4FC8-9BB5-B885A066BD7F}" srcOrd="0" destOrd="0" presId="urn:microsoft.com/office/officeart/2005/8/layout/vProcess5"/>
    <dgm:cxn modelId="{CE4C2027-E935-4B6E-A7B0-5D6A8D477418}" type="presOf" srcId="{69A3D667-574D-42A8-9725-E13ECC518255}" destId="{E2D5FB1C-70F0-4C44-B3AE-5DDC7A120727}" srcOrd="0" destOrd="0" presId="urn:microsoft.com/office/officeart/2005/8/layout/vProcess5"/>
    <dgm:cxn modelId="{0A952B2F-D2BF-43CE-9C96-6DAF3BA55D3B}" type="presOf" srcId="{69A3D667-574D-42A8-9725-E13ECC518255}" destId="{8A0DE415-A56D-430D-967C-86FF5D85F9C6}" srcOrd="1" destOrd="0" presId="urn:microsoft.com/office/officeart/2005/8/layout/vProcess5"/>
    <dgm:cxn modelId="{3353CB42-56F0-471C-9A88-4A48CF56AA4C}" type="presOf" srcId="{BF2C0EE2-8073-4472-8EBF-8C2D3F843C6E}" destId="{26DD0B25-0431-47CA-BB01-31D53F0BC31B}" srcOrd="1" destOrd="0" presId="urn:microsoft.com/office/officeart/2005/8/layout/vProcess5"/>
    <dgm:cxn modelId="{2DE83648-1A59-4C30-BFAB-83FD923D5209}" type="presOf" srcId="{33A9AE44-15D9-4A18-9CFB-8D0750951364}" destId="{C124B701-1268-405C-BFF3-EFB83A711219}" srcOrd="1" destOrd="0" presId="urn:microsoft.com/office/officeart/2005/8/layout/vProcess5"/>
    <dgm:cxn modelId="{AADB6151-1EDE-4B6E-B613-29F734035993}" type="presOf" srcId="{481C5383-A16F-4F16-97E2-92E30FEFB8E2}" destId="{508F7A09-E20E-42C5-A388-4C26E314F326}" srcOrd="0" destOrd="0" presId="urn:microsoft.com/office/officeart/2005/8/layout/vProcess5"/>
    <dgm:cxn modelId="{08CE955B-C4C2-4717-8306-11A3ECBA2095}" srcId="{25469BF5-B0AD-4759-8960-2296E5814903}" destId="{33A9AE44-15D9-4A18-9CFB-8D0750951364}" srcOrd="0" destOrd="0" parTransId="{10F6F5AB-7ED1-4CAA-8F25-8A990553A449}" sibTransId="{481C5383-A16F-4F16-97E2-92E30FEFB8E2}"/>
    <dgm:cxn modelId="{1A6FE260-46FF-4224-93EA-EE894F4D2D2F}" type="presOf" srcId="{3EA433C5-81E0-482B-8828-DDB3A8FBBFFB}" destId="{E1337E15-8AFB-4B39-A781-7EFBA99680A3}" srcOrd="0" destOrd="0" presId="urn:microsoft.com/office/officeart/2005/8/layout/vProcess5"/>
    <dgm:cxn modelId="{49A69073-64CB-4139-894D-403B41A75037}" type="presOf" srcId="{1513061D-BEE7-464A-9C92-A171EA280DC4}" destId="{2BD7861E-CFFB-424E-AA71-84AB6442836A}" srcOrd="0" destOrd="0" presId="urn:microsoft.com/office/officeart/2005/8/layout/vProcess5"/>
    <dgm:cxn modelId="{2690647B-BFFE-4ABE-BFB8-9823FDF7D710}" type="presOf" srcId="{75BB5778-2DE9-48C5-B542-C068B5A41FE5}" destId="{EEA201C9-1535-47F1-B19A-53C93C8EE059}" srcOrd="1" destOrd="0" presId="urn:microsoft.com/office/officeart/2005/8/layout/vProcess5"/>
    <dgm:cxn modelId="{C2A9B489-D56B-408F-A259-DC4E0FC89426}" type="presOf" srcId="{25469BF5-B0AD-4759-8960-2296E5814903}" destId="{E51A55DC-BA11-42B4-8B0D-2EB8ED345211}" srcOrd="0" destOrd="0" presId="urn:microsoft.com/office/officeart/2005/8/layout/vProcess5"/>
    <dgm:cxn modelId="{648DC796-E85A-45AE-BB74-0FBA44D33018}" type="presOf" srcId="{BF2C0EE2-8073-4472-8EBF-8C2D3F843C6E}" destId="{0FE2E986-B708-47ED-A10C-CE64C2B1C73B}" srcOrd="0" destOrd="0" presId="urn:microsoft.com/office/officeart/2005/8/layout/vProcess5"/>
    <dgm:cxn modelId="{01CC25A2-943D-4E58-A68F-7AD52211DC09}" type="presOf" srcId="{75BB5778-2DE9-48C5-B542-C068B5A41FE5}" destId="{9242858D-D58D-4E19-A99E-00BB94C93477}" srcOrd="0" destOrd="0" presId="urn:microsoft.com/office/officeart/2005/8/layout/vProcess5"/>
    <dgm:cxn modelId="{C52624BE-1BE0-4316-B8A4-C08629767EFD}" srcId="{25469BF5-B0AD-4759-8960-2296E5814903}" destId="{75BB5778-2DE9-48C5-B542-C068B5A41FE5}" srcOrd="1" destOrd="0" parTransId="{90F31A30-2D50-41D3-9F3A-B34FF77B90A2}" sibTransId="{1513061D-BEE7-464A-9C92-A171EA280DC4}"/>
    <dgm:cxn modelId="{8878DDDC-46D7-4C1B-B80D-4451B9ED32AF}" srcId="{25469BF5-B0AD-4759-8960-2296E5814903}" destId="{BF2C0EE2-8073-4472-8EBF-8C2D3F843C6E}" srcOrd="2" destOrd="0" parTransId="{E5D8DA49-3DF0-409F-88D0-9BF99848E9BA}" sibTransId="{3EA433C5-81E0-482B-8828-DDB3A8FBBFFB}"/>
    <dgm:cxn modelId="{0A7624FB-D7D5-41D9-ACBD-4BC125A8BA66}" srcId="{25469BF5-B0AD-4759-8960-2296E5814903}" destId="{69A3D667-574D-42A8-9725-E13ECC518255}" srcOrd="3" destOrd="0" parTransId="{F486F0EA-6E53-4414-B7AE-2712C3A5540A}" sibTransId="{6A75CACB-36E1-4D7A-A4EF-694BF8608F71}"/>
    <dgm:cxn modelId="{CC8654EC-BDB1-44B9-9BC2-5283B25E83E0}" type="presParOf" srcId="{E51A55DC-BA11-42B4-8B0D-2EB8ED345211}" destId="{8F604B0E-F7CF-4A0B-85AC-F4300C3DA899}" srcOrd="0" destOrd="0" presId="urn:microsoft.com/office/officeart/2005/8/layout/vProcess5"/>
    <dgm:cxn modelId="{AE43DF74-96CB-42A6-90F9-A8CBB9A5F20E}" type="presParOf" srcId="{E51A55DC-BA11-42B4-8B0D-2EB8ED345211}" destId="{C4F227F4-A63F-4FC8-9BB5-B885A066BD7F}" srcOrd="1" destOrd="0" presId="urn:microsoft.com/office/officeart/2005/8/layout/vProcess5"/>
    <dgm:cxn modelId="{8754259E-ABB0-47F1-8A7A-54EDDDDC7CBB}" type="presParOf" srcId="{E51A55DC-BA11-42B4-8B0D-2EB8ED345211}" destId="{9242858D-D58D-4E19-A99E-00BB94C93477}" srcOrd="2" destOrd="0" presId="urn:microsoft.com/office/officeart/2005/8/layout/vProcess5"/>
    <dgm:cxn modelId="{6D179B2B-FBD0-4A93-A5D7-3845715873A7}" type="presParOf" srcId="{E51A55DC-BA11-42B4-8B0D-2EB8ED345211}" destId="{0FE2E986-B708-47ED-A10C-CE64C2B1C73B}" srcOrd="3" destOrd="0" presId="urn:microsoft.com/office/officeart/2005/8/layout/vProcess5"/>
    <dgm:cxn modelId="{C24D1492-A375-4A35-A77E-CA9C45C5CB56}" type="presParOf" srcId="{E51A55DC-BA11-42B4-8B0D-2EB8ED345211}" destId="{E2D5FB1C-70F0-4C44-B3AE-5DDC7A120727}" srcOrd="4" destOrd="0" presId="urn:microsoft.com/office/officeart/2005/8/layout/vProcess5"/>
    <dgm:cxn modelId="{BC5ED6B8-515C-45C9-9181-A5A1D1D3E6D8}" type="presParOf" srcId="{E51A55DC-BA11-42B4-8B0D-2EB8ED345211}" destId="{508F7A09-E20E-42C5-A388-4C26E314F326}" srcOrd="5" destOrd="0" presId="urn:microsoft.com/office/officeart/2005/8/layout/vProcess5"/>
    <dgm:cxn modelId="{C9F982DD-CB29-44FB-8C89-1003ACB0B37E}" type="presParOf" srcId="{E51A55DC-BA11-42B4-8B0D-2EB8ED345211}" destId="{2BD7861E-CFFB-424E-AA71-84AB6442836A}" srcOrd="6" destOrd="0" presId="urn:microsoft.com/office/officeart/2005/8/layout/vProcess5"/>
    <dgm:cxn modelId="{36E1B831-67ED-4D98-9CA1-EBF81EE1926B}" type="presParOf" srcId="{E51A55DC-BA11-42B4-8B0D-2EB8ED345211}" destId="{E1337E15-8AFB-4B39-A781-7EFBA99680A3}" srcOrd="7" destOrd="0" presId="urn:microsoft.com/office/officeart/2005/8/layout/vProcess5"/>
    <dgm:cxn modelId="{14CF1ACF-47A2-4E9C-ABA7-FA56E586241C}" type="presParOf" srcId="{E51A55DC-BA11-42B4-8B0D-2EB8ED345211}" destId="{C124B701-1268-405C-BFF3-EFB83A711219}" srcOrd="8" destOrd="0" presId="urn:microsoft.com/office/officeart/2005/8/layout/vProcess5"/>
    <dgm:cxn modelId="{43A4AB32-7FF7-4702-8043-0281EC86EB76}" type="presParOf" srcId="{E51A55DC-BA11-42B4-8B0D-2EB8ED345211}" destId="{EEA201C9-1535-47F1-B19A-53C93C8EE059}" srcOrd="9" destOrd="0" presId="urn:microsoft.com/office/officeart/2005/8/layout/vProcess5"/>
    <dgm:cxn modelId="{5AD5E6C5-9805-4860-A2F1-9DAD2DEFCB6B}" type="presParOf" srcId="{E51A55DC-BA11-42B4-8B0D-2EB8ED345211}" destId="{26DD0B25-0431-47CA-BB01-31D53F0BC31B}" srcOrd="10" destOrd="0" presId="urn:microsoft.com/office/officeart/2005/8/layout/vProcess5"/>
    <dgm:cxn modelId="{1481033E-4C54-465E-9604-A6959A7B4A96}" type="presParOf" srcId="{E51A55DC-BA11-42B4-8B0D-2EB8ED345211}" destId="{8A0DE415-A56D-430D-967C-86FF5D85F9C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227F4-A63F-4FC8-9BB5-B885A066BD7F}">
      <dsp:nvSpPr>
        <dsp:cNvPr id="0" name=""/>
        <dsp:cNvSpPr/>
      </dsp:nvSpPr>
      <dsp:spPr>
        <a:xfrm>
          <a:off x="0" y="0"/>
          <a:ext cx="5219915" cy="888492"/>
        </a:xfrm>
        <a:prstGeom prst="roundRect">
          <a:avLst>
            <a:gd name="adj" fmla="val 10000"/>
          </a:avLst>
        </a:prstGeom>
        <a:solidFill>
          <a:srgbClr val="7030A0">
            <a:alpha val="56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Naloxone is a medicine that rapidly reverses an opioid overdose. </a:t>
          </a:r>
          <a:endParaRPr lang="en-US" sz="1600" kern="1200" dirty="0"/>
        </a:p>
      </dsp:txBody>
      <dsp:txXfrm>
        <a:off x="26023" y="26023"/>
        <a:ext cx="4186085" cy="836446"/>
      </dsp:txXfrm>
    </dsp:sp>
    <dsp:sp modelId="{9242858D-D58D-4E19-A99E-00BB94C93477}">
      <dsp:nvSpPr>
        <dsp:cNvPr id="0" name=""/>
        <dsp:cNvSpPr/>
      </dsp:nvSpPr>
      <dsp:spPr>
        <a:xfrm>
          <a:off x="437167" y="1050036"/>
          <a:ext cx="5219915" cy="888492"/>
        </a:xfrm>
        <a:prstGeom prst="roundRect">
          <a:avLst>
            <a:gd name="adj" fmla="val 10000"/>
          </a:avLst>
        </a:prstGeom>
        <a:solidFill>
          <a:srgbClr val="7030A0">
            <a:alpha val="56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This means that it attaches to opioid receptors and reverses and blocks the effects of other opioids. </a:t>
          </a:r>
          <a:endParaRPr lang="en-US" sz="1600" kern="1200"/>
        </a:p>
      </dsp:txBody>
      <dsp:txXfrm>
        <a:off x="463190" y="1076059"/>
        <a:ext cx="4153181" cy="836446"/>
      </dsp:txXfrm>
    </dsp:sp>
    <dsp:sp modelId="{0FE2E986-B708-47ED-A10C-CE64C2B1C73B}">
      <dsp:nvSpPr>
        <dsp:cNvPr id="0" name=""/>
        <dsp:cNvSpPr/>
      </dsp:nvSpPr>
      <dsp:spPr>
        <a:xfrm>
          <a:off x="867810" y="2100072"/>
          <a:ext cx="5219915" cy="888492"/>
        </a:xfrm>
        <a:prstGeom prst="roundRect">
          <a:avLst>
            <a:gd name="adj" fmla="val 10000"/>
          </a:avLst>
        </a:prstGeom>
        <a:solidFill>
          <a:srgbClr val="7030A0">
            <a:alpha val="56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Naloxone can quickly restore normal breathing to a person if their breathing has slowed or stopped because of an opioid overdose. </a:t>
          </a:r>
          <a:endParaRPr lang="en-US" sz="1600" kern="1200"/>
        </a:p>
      </dsp:txBody>
      <dsp:txXfrm>
        <a:off x="893833" y="2126095"/>
        <a:ext cx="4159706" cy="836445"/>
      </dsp:txXfrm>
    </dsp:sp>
    <dsp:sp modelId="{E2D5FB1C-70F0-4C44-B3AE-5DDC7A120727}">
      <dsp:nvSpPr>
        <dsp:cNvPr id="0" name=""/>
        <dsp:cNvSpPr/>
      </dsp:nvSpPr>
      <dsp:spPr>
        <a:xfrm>
          <a:off x="1304978" y="3150108"/>
          <a:ext cx="5219915" cy="888492"/>
        </a:xfrm>
        <a:prstGeom prst="roundRect">
          <a:avLst>
            <a:gd name="adj" fmla="val 10000"/>
          </a:avLst>
        </a:prstGeom>
        <a:solidFill>
          <a:srgbClr val="7030A0">
            <a:alpha val="56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Naloxone has no effect on someone who does not have opioids in their system, and it is not a treatment for opioid use disorder. </a:t>
          </a:r>
          <a:endParaRPr lang="en-US" sz="1600" kern="1200"/>
        </a:p>
      </dsp:txBody>
      <dsp:txXfrm>
        <a:off x="1331001" y="3176131"/>
        <a:ext cx="4153181" cy="836446"/>
      </dsp:txXfrm>
    </dsp:sp>
    <dsp:sp modelId="{508F7A09-E20E-42C5-A388-4C26E314F326}">
      <dsp:nvSpPr>
        <dsp:cNvPr id="0" name=""/>
        <dsp:cNvSpPr/>
      </dsp:nvSpPr>
      <dsp:spPr>
        <a:xfrm>
          <a:off x="4642395" y="680504"/>
          <a:ext cx="577519" cy="57751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772337" y="680504"/>
        <a:ext cx="317635" cy="434583"/>
      </dsp:txXfrm>
    </dsp:sp>
    <dsp:sp modelId="{2BD7861E-CFFB-424E-AA71-84AB6442836A}">
      <dsp:nvSpPr>
        <dsp:cNvPr id="0" name=""/>
        <dsp:cNvSpPr/>
      </dsp:nvSpPr>
      <dsp:spPr>
        <a:xfrm>
          <a:off x="5079563" y="1730540"/>
          <a:ext cx="577519" cy="57751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209505" y="1730540"/>
        <a:ext cx="317635" cy="434583"/>
      </dsp:txXfrm>
    </dsp:sp>
    <dsp:sp modelId="{E1337E15-8AFB-4B39-A781-7EFBA99680A3}">
      <dsp:nvSpPr>
        <dsp:cNvPr id="0" name=""/>
        <dsp:cNvSpPr/>
      </dsp:nvSpPr>
      <dsp:spPr>
        <a:xfrm>
          <a:off x="5510206" y="2780576"/>
          <a:ext cx="577519" cy="57751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640148" y="2780576"/>
        <a:ext cx="317635" cy="4345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2BE66-68EB-4907-8E6C-E0A4CF4CF058}" type="datetimeFigureOut">
              <a:rPr lang="en-US" smtClean="0"/>
              <a:t>11/16/23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D8155-D10C-4C41-BA4B-91C726C39DEB}" type="slidenum">
              <a:rPr lang="en-US" smtClean="0"/>
              <a:t>‹#›</a:t>
            </a:fld>
            <a:endParaRPr lang="en-US"/>
          </a:p>
        </p:txBody>
      </p:sp>
    </p:spTree>
    <p:extLst>
      <p:ext uri="{BB962C8B-B14F-4D97-AF65-F5344CB8AC3E}">
        <p14:creationId xmlns:p14="http://schemas.microsoft.com/office/powerpoint/2010/main" val="258118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cb34a3c78_2_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are we and what do we do? </a:t>
            </a:r>
            <a:endParaRPr/>
          </a:p>
        </p:txBody>
      </p:sp>
      <p:sp>
        <p:nvSpPr>
          <p:cNvPr id="134" name="Google Shape;134;gecb34a3c78_2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10644ec33e5_3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10644ec33e5_3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7" name="Google Shape;11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7" name="Google Shape;8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6" name="Google Shape;102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dirty="0"/>
              <a:t>FCPS SAPS: Kelly</a:t>
            </a:r>
            <a:endParaRPr dirty="0"/>
          </a:p>
          <a:p>
            <a:pPr marL="0" lvl="0" indent="0" algn="l" rtl="0">
              <a:lnSpc>
                <a:spcPct val="100000"/>
              </a:lnSpc>
              <a:spcBef>
                <a:spcPts val="0"/>
              </a:spcBef>
              <a:spcAft>
                <a:spcPts val="0"/>
              </a:spcAft>
              <a:buSzPts val="1100"/>
              <a:buNone/>
            </a:pPr>
            <a:endParaRPr dirty="0"/>
          </a:p>
          <a:p>
            <a:pPr marL="342900" marR="0" lvl="0" indent="-342900" algn="l" rtl="0">
              <a:lnSpc>
                <a:spcPct val="107000"/>
              </a:lnSpc>
              <a:spcBef>
                <a:spcPts val="0"/>
              </a:spcBef>
              <a:spcAft>
                <a:spcPts val="0"/>
              </a:spcAft>
              <a:buSzPts val="1100"/>
              <a:buFont typeface="Noto Sans Symbols"/>
              <a:buChar char="∙"/>
            </a:pPr>
            <a:r>
              <a:rPr lang="en-US" sz="1800" dirty="0">
                <a:latin typeface="Calibri"/>
                <a:ea typeface="Calibri"/>
                <a:cs typeface="Calibri"/>
                <a:sym typeface="Calibri"/>
              </a:rPr>
              <a:t>Opioids is a term used for the entire family of opiate drugs, including natural, synthetic and semi-syntenic</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100"/>
              <a:buFont typeface="Noto Sans Symbols"/>
              <a:buChar char="∙"/>
            </a:pPr>
            <a:r>
              <a:rPr lang="en-US" sz="1800" b="1" dirty="0">
                <a:latin typeface="Calibri"/>
                <a:ea typeface="Calibri"/>
                <a:cs typeface="Calibri"/>
                <a:sym typeface="Calibri"/>
              </a:rPr>
              <a:t>Opiates</a:t>
            </a:r>
            <a:r>
              <a:rPr lang="en-US" sz="1800" dirty="0">
                <a:latin typeface="Calibri"/>
                <a:ea typeface="Calibri"/>
                <a:cs typeface="Calibri"/>
                <a:sym typeface="Calibri"/>
              </a:rPr>
              <a:t>-</a:t>
            </a:r>
            <a:r>
              <a:rPr lang="en-US" sz="1800" dirty="0">
                <a:solidFill>
                  <a:srgbClr val="212121"/>
                </a:solidFill>
                <a:latin typeface="Calibri"/>
                <a:ea typeface="Calibri"/>
                <a:cs typeface="Calibri"/>
                <a:sym typeface="Calibri"/>
              </a:rPr>
              <a:t>refers to any drug that is derived from the naturally occurring opium alkaloid compounds that are found in the poppy plant. Types of opiate drugs include opium, codeine, morphine.</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100"/>
              <a:buFont typeface="Noto Sans Symbols"/>
              <a:buChar char="∙"/>
            </a:pPr>
            <a:r>
              <a:rPr lang="en-US" sz="1800" b="1" i="0" dirty="0">
                <a:solidFill>
                  <a:srgbClr val="212121"/>
                </a:solidFill>
                <a:latin typeface="Calibri"/>
                <a:ea typeface="Calibri"/>
                <a:cs typeface="Calibri"/>
                <a:sym typeface="Calibri"/>
              </a:rPr>
              <a:t>opioid</a:t>
            </a:r>
            <a:r>
              <a:rPr lang="en-US" sz="1800" dirty="0">
                <a:solidFill>
                  <a:srgbClr val="212121"/>
                </a:solidFill>
                <a:latin typeface="Calibri"/>
                <a:ea typeface="Calibri"/>
                <a:cs typeface="Calibri"/>
                <a:sym typeface="Calibri"/>
              </a:rPr>
              <a:t>, on the other hand, is broader and refers to any drug synthesized from an opiate that produces similar effects.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100"/>
              <a:buFont typeface="Noto Sans Symbols"/>
              <a:buChar char="∙"/>
            </a:pPr>
            <a:r>
              <a:rPr lang="en-US" sz="1800" b="1" dirty="0">
                <a:latin typeface="Calibri"/>
                <a:ea typeface="Calibri"/>
                <a:cs typeface="Calibri"/>
                <a:sym typeface="Calibri"/>
              </a:rPr>
              <a:t>Natural</a:t>
            </a:r>
            <a:r>
              <a:rPr lang="en-US" sz="1800" dirty="0">
                <a:latin typeface="Calibri"/>
                <a:ea typeface="Calibri"/>
                <a:cs typeface="Calibri"/>
                <a:sym typeface="Calibri"/>
              </a:rPr>
              <a:t>- natural opioids are naturally occurring substances extracted from the seed pod of certain varieties of poppy plants</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100"/>
              <a:buFont typeface="Noto Sans Symbols"/>
              <a:buChar char="∙"/>
            </a:pPr>
            <a:r>
              <a:rPr lang="en-US" sz="1800" b="1" dirty="0">
                <a:solidFill>
                  <a:srgbClr val="202124"/>
                </a:solidFill>
                <a:latin typeface="Calibri"/>
                <a:ea typeface="Calibri"/>
                <a:cs typeface="Calibri"/>
                <a:sym typeface="Calibri"/>
              </a:rPr>
              <a:t>Semi-synthetic</a:t>
            </a:r>
            <a:r>
              <a:rPr lang="en-US" sz="1800" dirty="0">
                <a:solidFill>
                  <a:srgbClr val="202124"/>
                </a:solidFill>
                <a:latin typeface="Calibri"/>
                <a:ea typeface="Calibri"/>
                <a:cs typeface="Calibri"/>
                <a:sym typeface="Calibri"/>
              </a:rPr>
              <a:t> opioids include, hydrocodone, and oxycodone (the prescription drug OxyContin), as well as heroin, which is made from morphine.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100"/>
              <a:buFont typeface="Noto Sans Symbols"/>
              <a:buChar char="∙"/>
            </a:pPr>
            <a:r>
              <a:rPr lang="en-US" sz="1800" b="1" dirty="0">
                <a:solidFill>
                  <a:srgbClr val="202124"/>
                </a:solidFill>
                <a:latin typeface="Calibri"/>
                <a:ea typeface="Calibri"/>
                <a:cs typeface="Calibri"/>
                <a:sym typeface="Calibri"/>
              </a:rPr>
              <a:t>Fully synthetic opioids</a:t>
            </a:r>
            <a:r>
              <a:rPr lang="en-US" sz="1800" dirty="0">
                <a:solidFill>
                  <a:srgbClr val="202124"/>
                </a:solidFill>
                <a:latin typeface="Calibri"/>
                <a:ea typeface="Calibri"/>
                <a:cs typeface="Calibri"/>
                <a:sym typeface="Calibri"/>
              </a:rPr>
              <a:t> are opioids that are completely manmade, including fentanyl,  tramadol</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100"/>
              <a:buFont typeface="Noto Sans Symbols"/>
              <a:buChar char="∙"/>
            </a:pPr>
            <a:r>
              <a:rPr lang="en-US" sz="1800" dirty="0">
                <a:solidFill>
                  <a:srgbClr val="202124"/>
                </a:solidFill>
                <a:latin typeface="Calibri"/>
                <a:ea typeface="Calibri"/>
                <a:cs typeface="Calibri"/>
                <a:sym typeface="Calibri"/>
              </a:rPr>
              <a:t>Examples of Opioid Drugs include heroin (illegal), Oxycodone, Percocet (often prescribed for pain). Morphine is often given in hospitals for surgery</a:t>
            </a:r>
            <a:endParaRPr sz="1800" dirty="0">
              <a:latin typeface="Calibri"/>
              <a:ea typeface="Calibri"/>
              <a:cs typeface="Calibri"/>
              <a:sym typeface="Calibri"/>
            </a:endParaRPr>
          </a:p>
          <a:p>
            <a:pPr marL="0" lvl="0" indent="0" algn="l" rtl="0">
              <a:lnSpc>
                <a:spcPct val="100000"/>
              </a:lnSpc>
              <a:spcBef>
                <a:spcPts val="80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f765391b04_0_1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f765391b04_0_1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FCPD – Anne Rizza</a:t>
            </a:r>
          </a:p>
          <a:p>
            <a:pPr marL="158750" indent="0">
              <a:buNone/>
            </a:pPr>
            <a:endParaRPr lang="en-US"/>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These are some examples of authentic and counterfeit drugs</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The labeling in these instances is more significant to investigators than those obtaining them – many times, as I stated before, they are looking for the high and are not overly concerned about the drug that gets them there</a:t>
            </a:r>
          </a:p>
          <a:p>
            <a:pPr marL="742950" marR="0" lvl="1" indent="-285750">
              <a:lnSpc>
                <a:spcPct val="107000"/>
              </a:lnSpc>
              <a:spcBef>
                <a:spcPts val="0"/>
              </a:spcBef>
              <a:spcAft>
                <a:spcPts val="80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Our detectives have been seeing more light blue pills recently </a:t>
            </a:r>
          </a:p>
          <a:p>
            <a:pPr marL="158750" indent="0">
              <a:buNone/>
            </a:pPr>
            <a:endParaRPr lang="en-US"/>
          </a:p>
        </p:txBody>
      </p:sp>
    </p:spTree>
    <p:extLst>
      <p:ext uri="{BB962C8B-B14F-4D97-AF65-F5344CB8AC3E}">
        <p14:creationId xmlns:p14="http://schemas.microsoft.com/office/powerpoint/2010/main" val="3006052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743c9e792_3_87:notes"/>
          <p:cNvSpPr txBox="1">
            <a:spLocks noGrp="1"/>
          </p:cNvSpPr>
          <p:nvPr>
            <p:ph type="body" idx="1"/>
          </p:nvPr>
        </p:nvSpPr>
        <p:spPr>
          <a:xfrm>
            <a:off x="701040" y="4415790"/>
            <a:ext cx="5608320" cy="4183380"/>
          </a:xfrm>
          <a:prstGeom prst="rect">
            <a:avLst/>
          </a:prstGeom>
        </p:spPr>
        <p:txBody>
          <a:bodyPr spcFirstLastPara="1" wrap="square" lIns="91302" tIns="91302" rIns="91302" bIns="91302" anchor="t" anchorCtr="0">
            <a:noAutofit/>
          </a:bodyPr>
          <a:lstStyle/>
          <a:p>
            <a:pPr marL="0" indent="0"/>
            <a:endParaRPr dirty="0"/>
          </a:p>
        </p:txBody>
      </p:sp>
      <p:sp>
        <p:nvSpPr>
          <p:cNvPr id="183" name="Google Shape;183;g5743c9e792_3_8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e77e8b1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e77e8b1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FCPS SAPS: Kelly</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342900" marR="0" lvl="0" indent="-342900">
              <a:lnSpc>
                <a:spcPct val="107000"/>
              </a:lnSpc>
              <a:spcBef>
                <a:spcPts val="0"/>
              </a:spcBef>
              <a:spcAft>
                <a:spcPts val="0"/>
              </a:spcAft>
              <a:buFont typeface="Symbol" panose="05050102010706020507" pitchFamily="18" charset="2"/>
              <a:buChar char=""/>
            </a:pPr>
            <a:r>
              <a:rPr lang="en-US" sz="1800">
                <a:solidFill>
                  <a:srgbClr val="202124"/>
                </a:solidFill>
                <a:effectLst/>
                <a:latin typeface="Calibri" panose="020F0502020204030204" pitchFamily="34" charset="0"/>
                <a:ea typeface="Calibri" panose="020F0502020204030204" pitchFamily="34" charset="0"/>
                <a:cs typeface="Calibri" panose="020F0502020204030204" pitchFamily="34" charset="0"/>
              </a:rPr>
              <a:t>Not responding, Slow or not breathing, making a gurgling or snoring sound, blue lips, cold or clammy skin, tiny </a:t>
            </a:r>
            <a:r>
              <a:rPr lang="en-US" sz="1800" err="1">
                <a:solidFill>
                  <a:srgbClr val="202124"/>
                </a:solidFill>
                <a:effectLst/>
                <a:latin typeface="Calibri" panose="020F0502020204030204" pitchFamily="34" charset="0"/>
                <a:ea typeface="Calibri" panose="020F0502020204030204" pitchFamily="34" charset="0"/>
                <a:cs typeface="Calibri" panose="020F0502020204030204" pitchFamily="34" charset="0"/>
              </a:rPr>
              <a:t>puplis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202124"/>
                </a:solidFill>
                <a:effectLst/>
                <a:latin typeface="Calibri" panose="020F0502020204030204" pitchFamily="34" charset="0"/>
                <a:ea typeface="Calibri" panose="020F0502020204030204" pitchFamily="34" charset="0"/>
                <a:cs typeface="Calibri" panose="020F0502020204030204" pitchFamily="34" charset="0"/>
              </a:rPr>
              <a:t>There is a misconception among our your that getting help for someone might get them in trouble.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202124"/>
                </a:solidFill>
                <a:effectLst/>
                <a:latin typeface="Calibri" panose="020F0502020204030204" pitchFamily="34" charset="0"/>
                <a:ea typeface="Calibri" panose="020F0502020204030204" pitchFamily="34" charset="0"/>
                <a:cs typeface="Calibri" panose="020F0502020204030204" pitchFamily="34" charset="0"/>
              </a:rPr>
              <a:t>It’s important to teach our children that they could be saving a life.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a:solidFill>
                  <a:srgbClr val="202124"/>
                </a:solidFill>
                <a:effectLst/>
                <a:latin typeface="Calibri" panose="020F0502020204030204" pitchFamily="34" charset="0"/>
                <a:ea typeface="Calibri" panose="020F0502020204030204" pitchFamily="34" charset="0"/>
                <a:cs typeface="Calibri" panose="020F0502020204030204" pitchFamily="34" charset="0"/>
              </a:rPr>
              <a:t>If you have to ask yourself if they are OK, they are not OK, get help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192564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17</a:t>
            </a:fld>
            <a:endParaRPr lang="en-US" dirty="0"/>
          </a:p>
        </p:txBody>
      </p:sp>
      <p:sp>
        <p:nvSpPr>
          <p:cNvPr id="245762" name="Rectangle 2"/>
          <p:cNvSpPr>
            <a:spLocks noGrp="1" noRot="1" noChangeAspect="1" noChangeArrowheads="1" noTextEdit="1"/>
          </p:cNvSpPr>
          <p:nvPr>
            <p:ph type="sldImg"/>
          </p:nvPr>
        </p:nvSpPr>
        <p:spPr>
          <a:xfrm>
            <a:off x="341313" y="696913"/>
            <a:ext cx="6199187" cy="3487737"/>
          </a:xfrm>
          <a:ln/>
        </p:spPr>
      </p:sp>
      <p:sp>
        <p:nvSpPr>
          <p:cNvPr id="245763" name="Rectangle 3"/>
          <p:cNvSpPr>
            <a:spLocks noGrp="1" noChangeArrowheads="1"/>
          </p:cNvSpPr>
          <p:nvPr>
            <p:ph type="body" idx="1"/>
          </p:nvPr>
        </p:nvSpPr>
        <p:spPr/>
        <p:txBody>
          <a:bodyPr/>
          <a:lstStyle/>
          <a:p>
            <a:pPr marL="573088" lvl="0" indent="-341313"/>
            <a:r>
              <a:rPr lang="en-US" sz="1200" dirty="0">
                <a:latin typeface="Calibri" panose="020F0502020204030204" pitchFamily="34" charset="0"/>
                <a:cs typeface="Calibri" panose="020F0502020204030204" pitchFamily="34" charset="0"/>
              </a:rPr>
              <a:t>DO NOT put the individual in a bath. They could drown.</a:t>
            </a:r>
          </a:p>
          <a:p>
            <a:pPr marL="573088" lvl="0" indent="-341313"/>
            <a:r>
              <a:rPr lang="en-US" sz="1200" dirty="0">
                <a:latin typeface="Calibri" panose="020F0502020204030204" pitchFamily="34" charset="0"/>
                <a:cs typeface="Calibri" panose="020F0502020204030204" pitchFamily="34" charset="0"/>
              </a:rPr>
              <a:t>DO NOT induce vomiting or give the individual something to drink. They could choke.</a:t>
            </a:r>
          </a:p>
          <a:p>
            <a:pPr marL="573088" lvl="0" indent="-341313"/>
            <a:r>
              <a:rPr lang="en-US" sz="1200" dirty="0">
                <a:latin typeface="Calibri" panose="020F0502020204030204" pitchFamily="34" charset="0"/>
                <a:cs typeface="Calibri" panose="020F0502020204030204" pitchFamily="34" charset="0"/>
              </a:rPr>
              <a:t>DO NOT put the person in an ice bath or put ice in their clothing or in any bodily orifices. Cooling down the core temperature of an individual who is experiencing an opioid overdose emergency is dangerous because it can further depress their heart rate.</a:t>
            </a:r>
          </a:p>
          <a:p>
            <a:pPr marL="573088" lvl="0" indent="-341313"/>
            <a:r>
              <a:rPr lang="en-US" sz="1200" dirty="0">
                <a:latin typeface="Calibri" panose="020F0502020204030204" pitchFamily="34" charset="0"/>
                <a:cs typeface="Calibri" panose="020F0502020204030204" pitchFamily="34" charset="0"/>
              </a:rPr>
              <a:t>DO NOT try and stimulate the individual in a way that could cause harm, such as slapping them hard, kicking them, or other more aggressive actions that may cause long-term physical damage.</a:t>
            </a:r>
          </a:p>
          <a:p>
            <a:pPr marL="573088" lvl="0" indent="-341313"/>
            <a:r>
              <a:rPr lang="en-US" sz="1200" dirty="0">
                <a:latin typeface="Calibri" panose="020F0502020204030204" pitchFamily="34" charset="0"/>
                <a:cs typeface="Calibri" panose="020F0502020204030204" pitchFamily="34" charset="0"/>
              </a:rPr>
              <a:t>DO NOT inject them with any foreign substances (e.g., salt water or milk) or other drugs or force them to eat or drink anything. It will not help reverse the overdose and may expose the individual to bacterial or viral infection, abscesses, endocarditis, cellulitis, choking, etc.</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 indent="0">
              <a:buNone/>
            </a:pPr>
            <a:r>
              <a:rPr lang="en-US"/>
              <a:t>CSB – Marla</a:t>
            </a:r>
            <a:endParaRPr lang="en-US" baseline="0"/>
          </a:p>
          <a:p>
            <a:pPr marL="45720" indent="0">
              <a:buNone/>
            </a:pPr>
            <a:endParaRPr lang="en-US" baseline="0"/>
          </a:p>
          <a:p>
            <a:pPr marL="4572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Will review what’s on the slide </a:t>
            </a:r>
          </a:p>
          <a:p>
            <a:pPr marL="45720" indent="0">
              <a:buNone/>
            </a:pPr>
            <a:endParaRPr lang="en-US"/>
          </a:p>
        </p:txBody>
      </p:sp>
      <p:sp>
        <p:nvSpPr>
          <p:cNvPr id="4" name="Slide Number Placeholder 3"/>
          <p:cNvSpPr>
            <a:spLocks noGrp="1"/>
          </p:cNvSpPr>
          <p:nvPr>
            <p:ph type="sldNum" sz="quarter" idx="10"/>
          </p:nvPr>
        </p:nvSpPr>
        <p:spPr/>
        <p:txBody>
          <a:bodyPr/>
          <a:lstStyle/>
          <a:p>
            <a:fld id="{9B3C4941-402C-42AC-B94E-8F32371EB229}" type="slidenum">
              <a:rPr lang="en-US" smtClean="0"/>
              <a:t>19</a:t>
            </a:fld>
            <a:endParaRPr lang="en-US"/>
          </a:p>
        </p:txBody>
      </p:sp>
    </p:spTree>
    <p:extLst>
      <p:ext uri="{BB962C8B-B14F-4D97-AF65-F5344CB8AC3E}">
        <p14:creationId xmlns:p14="http://schemas.microsoft.com/office/powerpoint/2010/main" val="16866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rgbClr val="FFC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71"/>
        <p:cNvGrpSpPr/>
        <p:nvPr/>
      </p:nvGrpSpPr>
      <p:grpSpPr>
        <a:xfrm>
          <a:off x="0" y="0"/>
          <a:ext cx="0" cy="0"/>
          <a:chOff x="0" y="0"/>
          <a:chExt cx="0" cy="0"/>
        </a:xfrm>
      </p:grpSpPr>
      <p:sp>
        <p:nvSpPr>
          <p:cNvPr id="75" name="Google Shape;75;p15"/>
          <p:cNvSpPr txBox="1">
            <a:spLocks noGrp="1"/>
          </p:cNvSpPr>
          <p:nvPr>
            <p:ph type="title"/>
          </p:nvPr>
        </p:nvSpPr>
        <p:spPr>
          <a:xfrm>
            <a:off x="645561" y="467832"/>
            <a:ext cx="10894307" cy="728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2800"/>
              <a:buFont typeface="Arial"/>
              <a:buNone/>
              <a:defRPr sz="3200" b="1" cap="none">
                <a:solidFill>
                  <a:srgbClr val="319B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5"/>
          <p:cNvSpPr txBox="1">
            <a:spLocks noGrp="1"/>
          </p:cNvSpPr>
          <p:nvPr>
            <p:ph type="body" idx="1"/>
          </p:nvPr>
        </p:nvSpPr>
        <p:spPr>
          <a:xfrm>
            <a:off x="645561" y="1346791"/>
            <a:ext cx="10894308" cy="4238847"/>
          </a:xfrm>
          <a:prstGeom prst="rect">
            <a:avLst/>
          </a:prstGeom>
          <a:noFill/>
          <a:ln>
            <a:noFill/>
          </a:ln>
        </p:spPr>
        <p:txBody>
          <a:bodyPr spcFirstLastPara="1" wrap="square" lIns="91425" tIns="45700" rIns="91425" bIns="45700" anchor="t" anchorCtr="0">
            <a:normAutofit/>
          </a:bodyPr>
          <a:lstStyle>
            <a:lvl1pPr marL="761981" lvl="0" indent="-457189" algn="l">
              <a:lnSpc>
                <a:spcPct val="90000"/>
              </a:lnSpc>
              <a:spcBef>
                <a:spcPts val="1333"/>
              </a:spcBef>
              <a:spcAft>
                <a:spcPts val="0"/>
              </a:spcAft>
              <a:buClr>
                <a:srgbClr val="319B42"/>
              </a:buClr>
              <a:buSzPct val="120000"/>
              <a:buFont typeface="Wingdings" panose="05000000000000000000" pitchFamily="2" charset="2"/>
              <a:buChar char="§"/>
              <a:defRPr sz="2400"/>
            </a:lvl1pPr>
            <a:lvl2pPr marL="1219170" lvl="1" indent="-491054" algn="l">
              <a:lnSpc>
                <a:spcPct val="90000"/>
              </a:lnSpc>
              <a:spcBef>
                <a:spcPts val="667"/>
              </a:spcBef>
              <a:spcAft>
                <a:spcPts val="0"/>
              </a:spcAft>
              <a:buClr>
                <a:schemeClr val="dk1"/>
              </a:buClr>
              <a:buSzPts val="2200"/>
              <a:buChar char="•"/>
              <a:defRPr sz="2933"/>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54886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2C5B-9DE5-4517-BCE5-BFBF48FAA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549C5-3FB9-4579-99AA-5DB1F6FA0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051B2-E8CC-418D-8394-31409D905F38}"/>
              </a:ext>
            </a:extLst>
          </p:cNvPr>
          <p:cNvSpPr>
            <a:spLocks noGrp="1"/>
          </p:cNvSpPr>
          <p:nvPr>
            <p:ph type="dt" sz="half" idx="10"/>
          </p:nvPr>
        </p:nvSpPr>
        <p:spPr/>
        <p:txBody>
          <a:bodyPr/>
          <a:lstStyle/>
          <a:p>
            <a:fld id="{03EF75CB-674B-4599-9835-DBBFE9EEE83F}" type="datetimeFigureOut">
              <a:rPr lang="en-US" smtClean="0"/>
              <a:t>11/16/23</a:t>
            </a:fld>
            <a:endParaRPr lang="en-US"/>
          </a:p>
        </p:txBody>
      </p:sp>
      <p:sp>
        <p:nvSpPr>
          <p:cNvPr id="5" name="Footer Placeholder 4">
            <a:extLst>
              <a:ext uri="{FF2B5EF4-FFF2-40B4-BE49-F238E27FC236}">
                <a16:creationId xmlns:a16="http://schemas.microsoft.com/office/drawing/2014/main" id="{60E37807-F6C7-4D93-A864-3B1160A8A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8DCDE-175F-4FED-961F-FEA284510FCF}"/>
              </a:ext>
            </a:extLst>
          </p:cNvPr>
          <p:cNvSpPr>
            <a:spLocks noGrp="1"/>
          </p:cNvSpPr>
          <p:nvPr>
            <p:ph type="sldNum" sz="quarter" idx="12"/>
          </p:nvPr>
        </p:nvSpPr>
        <p:spPr/>
        <p:txBody>
          <a:bodyPr/>
          <a:lstStyle/>
          <a:p>
            <a:fld id="{487EDAD1-D728-49E6-ACFD-DC665E84CE82}" type="slidenum">
              <a:rPr lang="en-US" smtClean="0"/>
              <a:t>‹#›</a:t>
            </a:fld>
            <a:endParaRPr lang="en-US"/>
          </a:p>
        </p:txBody>
      </p:sp>
    </p:spTree>
    <p:extLst>
      <p:ext uri="{BB962C8B-B14F-4D97-AF65-F5344CB8AC3E}">
        <p14:creationId xmlns:p14="http://schemas.microsoft.com/office/powerpoint/2010/main" val="327099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E53F-51EB-46FB-9719-61C64E944F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2A0AF7-E744-440C-BD28-D84A48B89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816A3-D81A-466B-A0E1-9815BDA974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9AC655-D44C-4B6B-83A3-0D2C58E51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046E2-D33F-4413-885B-8904405BC0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50FEB0-2872-4412-A996-7109C3A35DED}"/>
              </a:ext>
            </a:extLst>
          </p:cNvPr>
          <p:cNvSpPr>
            <a:spLocks noGrp="1"/>
          </p:cNvSpPr>
          <p:nvPr>
            <p:ph type="dt" sz="half" idx="10"/>
          </p:nvPr>
        </p:nvSpPr>
        <p:spPr/>
        <p:txBody>
          <a:bodyPr/>
          <a:lstStyle/>
          <a:p>
            <a:fld id="{03EF75CB-674B-4599-9835-DBBFE9EEE83F}" type="datetimeFigureOut">
              <a:rPr lang="en-US" smtClean="0"/>
              <a:t>11/16/23</a:t>
            </a:fld>
            <a:endParaRPr lang="en-US"/>
          </a:p>
        </p:txBody>
      </p:sp>
      <p:sp>
        <p:nvSpPr>
          <p:cNvPr id="8" name="Footer Placeholder 7">
            <a:extLst>
              <a:ext uri="{FF2B5EF4-FFF2-40B4-BE49-F238E27FC236}">
                <a16:creationId xmlns:a16="http://schemas.microsoft.com/office/drawing/2014/main" id="{C88E8F80-78B1-453F-BB51-23BAF5F14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11A4C4-0AA3-4910-AC1B-6B43421E839C}"/>
              </a:ext>
            </a:extLst>
          </p:cNvPr>
          <p:cNvSpPr>
            <a:spLocks noGrp="1"/>
          </p:cNvSpPr>
          <p:nvPr>
            <p:ph type="sldNum" sz="quarter" idx="12"/>
          </p:nvPr>
        </p:nvSpPr>
        <p:spPr/>
        <p:txBody>
          <a:bodyPr/>
          <a:lstStyle/>
          <a:p>
            <a:fld id="{487EDAD1-D728-49E6-ACFD-DC665E84CE82}" type="slidenum">
              <a:rPr lang="en-US" smtClean="0"/>
              <a:t>‹#›</a:t>
            </a:fld>
            <a:endParaRPr lang="en-US"/>
          </a:p>
        </p:txBody>
      </p:sp>
    </p:spTree>
    <p:extLst>
      <p:ext uri="{BB962C8B-B14F-4D97-AF65-F5344CB8AC3E}">
        <p14:creationId xmlns:p14="http://schemas.microsoft.com/office/powerpoint/2010/main" val="1852930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71"/>
        <p:cNvGrpSpPr/>
        <p:nvPr/>
      </p:nvGrpSpPr>
      <p:grpSpPr>
        <a:xfrm>
          <a:off x="0" y="0"/>
          <a:ext cx="0" cy="0"/>
          <a:chOff x="0" y="0"/>
          <a:chExt cx="0" cy="0"/>
        </a:xfrm>
      </p:grpSpPr>
      <p:sp>
        <p:nvSpPr>
          <p:cNvPr id="75" name="Google Shape;75;p15"/>
          <p:cNvSpPr txBox="1">
            <a:spLocks noGrp="1"/>
          </p:cNvSpPr>
          <p:nvPr>
            <p:ph type="title"/>
          </p:nvPr>
        </p:nvSpPr>
        <p:spPr>
          <a:xfrm>
            <a:off x="645561" y="467832"/>
            <a:ext cx="10894307" cy="728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2800"/>
              <a:buFont typeface="Arial"/>
              <a:buNone/>
              <a:defRPr sz="3200" b="1" cap="none">
                <a:solidFill>
                  <a:srgbClr val="319B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5"/>
          <p:cNvSpPr txBox="1">
            <a:spLocks noGrp="1"/>
          </p:cNvSpPr>
          <p:nvPr>
            <p:ph type="body" idx="1"/>
          </p:nvPr>
        </p:nvSpPr>
        <p:spPr>
          <a:xfrm>
            <a:off x="645561" y="1346791"/>
            <a:ext cx="10894308" cy="4238847"/>
          </a:xfrm>
          <a:prstGeom prst="rect">
            <a:avLst/>
          </a:prstGeom>
          <a:noFill/>
          <a:ln>
            <a:noFill/>
          </a:ln>
        </p:spPr>
        <p:txBody>
          <a:bodyPr spcFirstLastPara="1" wrap="square" lIns="91425" tIns="45700" rIns="91425" bIns="45700" anchor="t" anchorCtr="0">
            <a:normAutofit/>
          </a:bodyPr>
          <a:lstStyle>
            <a:lvl1pPr marL="761981" lvl="0" indent="-457189" algn="l">
              <a:lnSpc>
                <a:spcPct val="90000"/>
              </a:lnSpc>
              <a:spcBef>
                <a:spcPts val="1333"/>
              </a:spcBef>
              <a:spcAft>
                <a:spcPts val="0"/>
              </a:spcAft>
              <a:buClr>
                <a:srgbClr val="319B42"/>
              </a:buClr>
              <a:buSzPct val="120000"/>
              <a:buFont typeface="Wingdings" panose="05000000000000000000" pitchFamily="2" charset="2"/>
              <a:buChar char="§"/>
              <a:defRPr sz="2400"/>
            </a:lvl1pPr>
            <a:lvl2pPr marL="1219170" lvl="1" indent="-491054" algn="l">
              <a:lnSpc>
                <a:spcPct val="90000"/>
              </a:lnSpc>
              <a:spcBef>
                <a:spcPts val="667"/>
              </a:spcBef>
              <a:spcAft>
                <a:spcPts val="0"/>
              </a:spcAft>
              <a:buClr>
                <a:schemeClr val="dk1"/>
              </a:buClr>
              <a:buSzPts val="2200"/>
              <a:buChar char="•"/>
              <a:defRPr sz="2933"/>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399634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639B-B667-416F-BAC3-43EC15AE5066}" type="datetimeFigureOut">
              <a:rPr lang="en-US" smtClean="0"/>
              <a:t>11/16/23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331733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838200"/>
            <a:ext cx="10515600" cy="868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752600"/>
            <a:ext cx="10515600" cy="4373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68300" algn="l">
              <a:lnSpc>
                <a:spcPct val="90000"/>
              </a:lnSpc>
              <a:spcBef>
                <a:spcPts val="500"/>
              </a:spcBef>
              <a:spcAft>
                <a:spcPts val="0"/>
              </a:spcAft>
              <a:buClr>
                <a:schemeClr val="dk1"/>
              </a:buClr>
              <a:buSzPts val="2200"/>
              <a:buChar char="•"/>
              <a:defRPr sz="2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extLst>
      <p:ext uri="{BB962C8B-B14F-4D97-AF65-F5344CB8AC3E}">
        <p14:creationId xmlns:p14="http://schemas.microsoft.com/office/powerpoint/2010/main" val="17430283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4"/>
          <p:cNvSpPr txBox="1">
            <a:spLocks noGrp="1"/>
          </p:cNvSpPr>
          <p:nvPr>
            <p:ph type="dt" idx="10"/>
          </p:nvPr>
        </p:nvSpPr>
        <p:spPr>
          <a:xfrm>
            <a:off x="609600" y="6356350"/>
            <a:ext cx="2844800" cy="365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0"/>
            <a:ext cx="3860800" cy="365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38200" y="762000"/>
            <a:ext cx="10515600" cy="928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i="0" u="none" strike="noStrike" cap="none">
                <a:solidFill>
                  <a:srgbClr val="7F7F7F"/>
                </a:solidFill>
                <a:latin typeface="Arial"/>
                <a:ea typeface="Arial"/>
                <a:cs typeface="Arial"/>
                <a:sym typeface="Arial"/>
              </a:defRPr>
            </a:lvl1pPr>
            <a:lvl2pPr marL="0" lvl="1" indent="0" algn="l">
              <a:spcBef>
                <a:spcPts val="0"/>
              </a:spcBef>
              <a:buNone/>
              <a:defRPr sz="1200" b="0" i="0" u="none" strike="noStrike" cap="none">
                <a:solidFill>
                  <a:srgbClr val="7F7F7F"/>
                </a:solidFill>
                <a:latin typeface="Arial"/>
                <a:ea typeface="Arial"/>
                <a:cs typeface="Arial"/>
                <a:sym typeface="Arial"/>
              </a:defRPr>
            </a:lvl2pPr>
            <a:lvl3pPr marL="0" lvl="2" indent="0" algn="l">
              <a:spcBef>
                <a:spcPts val="0"/>
              </a:spcBef>
              <a:buNone/>
              <a:defRPr sz="1200" b="0" i="0" u="none" strike="noStrike" cap="none">
                <a:solidFill>
                  <a:srgbClr val="7F7F7F"/>
                </a:solidFill>
                <a:latin typeface="Arial"/>
                <a:ea typeface="Arial"/>
                <a:cs typeface="Arial"/>
                <a:sym typeface="Arial"/>
              </a:defRPr>
            </a:lvl3pPr>
            <a:lvl4pPr marL="0" lvl="3" indent="0" algn="l">
              <a:spcBef>
                <a:spcPts val="0"/>
              </a:spcBef>
              <a:buNone/>
              <a:defRPr sz="1200" b="0" i="0" u="none" strike="noStrike" cap="none">
                <a:solidFill>
                  <a:srgbClr val="7F7F7F"/>
                </a:solidFill>
                <a:latin typeface="Arial"/>
                <a:ea typeface="Arial"/>
                <a:cs typeface="Arial"/>
                <a:sym typeface="Arial"/>
              </a:defRPr>
            </a:lvl4pPr>
            <a:lvl5pPr marL="0" lvl="4" indent="0" algn="l">
              <a:spcBef>
                <a:spcPts val="0"/>
              </a:spcBef>
              <a:buNone/>
              <a:defRPr sz="1200" b="0" i="0" u="none" strike="noStrike" cap="none">
                <a:solidFill>
                  <a:srgbClr val="7F7F7F"/>
                </a:solidFill>
                <a:latin typeface="Arial"/>
                <a:ea typeface="Arial"/>
                <a:cs typeface="Arial"/>
                <a:sym typeface="Arial"/>
              </a:defRPr>
            </a:lvl5pPr>
            <a:lvl6pPr marL="0" lvl="5" indent="0" algn="l">
              <a:spcBef>
                <a:spcPts val="0"/>
              </a:spcBef>
              <a:buNone/>
              <a:defRPr sz="1200" b="0" i="0" u="none" strike="noStrike" cap="none">
                <a:solidFill>
                  <a:srgbClr val="7F7F7F"/>
                </a:solidFill>
                <a:latin typeface="Arial"/>
                <a:ea typeface="Arial"/>
                <a:cs typeface="Arial"/>
                <a:sym typeface="Arial"/>
              </a:defRPr>
            </a:lvl6pPr>
            <a:lvl7pPr marL="0" lvl="6" indent="0" algn="l">
              <a:spcBef>
                <a:spcPts val="0"/>
              </a:spcBef>
              <a:buNone/>
              <a:defRPr sz="1200" b="0" i="0" u="none" strike="noStrike" cap="none">
                <a:solidFill>
                  <a:srgbClr val="7F7F7F"/>
                </a:solidFill>
                <a:latin typeface="Arial"/>
                <a:ea typeface="Arial"/>
                <a:cs typeface="Arial"/>
                <a:sym typeface="Arial"/>
              </a:defRPr>
            </a:lvl7pPr>
            <a:lvl8pPr marL="0" lvl="7" indent="0" algn="l">
              <a:spcBef>
                <a:spcPts val="0"/>
              </a:spcBef>
              <a:buNone/>
              <a:defRPr sz="1200" b="0" i="0" u="none" strike="noStrike" cap="none">
                <a:solidFill>
                  <a:srgbClr val="7F7F7F"/>
                </a:solidFill>
                <a:latin typeface="Arial"/>
                <a:ea typeface="Arial"/>
                <a:cs typeface="Arial"/>
                <a:sym typeface="Arial"/>
              </a:defRPr>
            </a:lvl8pPr>
            <a:lvl9pPr marL="0" lvl="8" indent="0" algn="l">
              <a:spcBef>
                <a:spcPts val="0"/>
              </a:spcBef>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838200"/>
            <a:ext cx="10515600" cy="868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752600"/>
            <a:ext cx="10515600" cy="4373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68300" algn="l">
              <a:lnSpc>
                <a:spcPct val="90000"/>
              </a:lnSpc>
              <a:spcBef>
                <a:spcPts val="500"/>
              </a:spcBef>
              <a:spcAft>
                <a:spcPts val="0"/>
              </a:spcAft>
              <a:buClr>
                <a:schemeClr val="dk1"/>
              </a:buClr>
              <a:buSzPts val="2200"/>
              <a:buChar char="•"/>
              <a:defRPr sz="2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8200" y="762001"/>
            <a:ext cx="10526171" cy="9286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400"/>
              <a:buFont typeface="Arial"/>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8200" y="1825625"/>
            <a:ext cx="51562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37" name="Google Shape;37;p6"/>
          <p:cNvSpPr txBox="1">
            <a:spLocks noGrp="1"/>
          </p:cNvSpPr>
          <p:nvPr>
            <p:ph type="body" idx="2"/>
          </p:nvPr>
        </p:nvSpPr>
        <p:spPr>
          <a:xfrm>
            <a:off x="6106571" y="1825625"/>
            <a:ext cx="52578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71"/>
        <p:cNvGrpSpPr/>
        <p:nvPr/>
      </p:nvGrpSpPr>
      <p:grpSpPr>
        <a:xfrm>
          <a:off x="0" y="0"/>
          <a:ext cx="0" cy="0"/>
          <a:chOff x="0" y="0"/>
          <a:chExt cx="0" cy="0"/>
        </a:xfrm>
      </p:grpSpPr>
      <p:sp>
        <p:nvSpPr>
          <p:cNvPr id="75" name="Google Shape;75;p15"/>
          <p:cNvSpPr txBox="1">
            <a:spLocks noGrp="1"/>
          </p:cNvSpPr>
          <p:nvPr>
            <p:ph type="title"/>
          </p:nvPr>
        </p:nvSpPr>
        <p:spPr>
          <a:xfrm>
            <a:off x="645561" y="467832"/>
            <a:ext cx="10894307" cy="728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2800"/>
              <a:buFont typeface="Arial"/>
              <a:buNone/>
              <a:defRPr sz="3200" b="1" cap="none">
                <a:solidFill>
                  <a:srgbClr val="319B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5"/>
          <p:cNvSpPr txBox="1">
            <a:spLocks noGrp="1"/>
          </p:cNvSpPr>
          <p:nvPr>
            <p:ph type="body" idx="1"/>
          </p:nvPr>
        </p:nvSpPr>
        <p:spPr>
          <a:xfrm>
            <a:off x="645561" y="1346791"/>
            <a:ext cx="10894308" cy="4238847"/>
          </a:xfrm>
          <a:prstGeom prst="rect">
            <a:avLst/>
          </a:prstGeom>
          <a:noFill/>
          <a:ln>
            <a:noFill/>
          </a:ln>
        </p:spPr>
        <p:txBody>
          <a:bodyPr spcFirstLastPara="1" wrap="square" lIns="91425" tIns="45700" rIns="91425" bIns="45700" anchor="t" anchorCtr="0">
            <a:normAutofit/>
          </a:bodyPr>
          <a:lstStyle>
            <a:lvl1pPr marL="761981" lvl="0" indent="-457189" algn="l">
              <a:lnSpc>
                <a:spcPct val="90000"/>
              </a:lnSpc>
              <a:spcBef>
                <a:spcPts val="1333"/>
              </a:spcBef>
              <a:spcAft>
                <a:spcPts val="0"/>
              </a:spcAft>
              <a:buClr>
                <a:srgbClr val="319B42"/>
              </a:buClr>
              <a:buSzPct val="120000"/>
              <a:buFont typeface="Wingdings" panose="05000000000000000000" pitchFamily="2" charset="2"/>
              <a:buChar char="§"/>
              <a:defRPr sz="2400"/>
            </a:lvl1pPr>
            <a:lvl2pPr marL="1219170" lvl="1" indent="-491054" algn="l">
              <a:lnSpc>
                <a:spcPct val="90000"/>
              </a:lnSpc>
              <a:spcBef>
                <a:spcPts val="667"/>
              </a:spcBef>
              <a:spcAft>
                <a:spcPts val="0"/>
              </a:spcAft>
              <a:buClr>
                <a:schemeClr val="dk1"/>
              </a:buClr>
              <a:buSzPts val="2200"/>
              <a:buChar char="•"/>
              <a:defRPr sz="2933"/>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667339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38200" y="762001"/>
            <a:ext cx="10515600" cy="9286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400"/>
              <a:buFont typeface="Arial"/>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1" type="picTx">
  <p:cSld name="PICTURE_WITH_CAPTION_TEXT">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1219799" y="228600"/>
            <a:ext cx="3932400" cy="1828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3000"/>
              <a:buFont typeface="Arial"/>
              <a:buNone/>
              <a:defRPr sz="4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7" name="Google Shape;267;p44"/>
          <p:cNvSpPr>
            <a:spLocks noGrp="1"/>
          </p:cNvSpPr>
          <p:nvPr>
            <p:ph type="pic" idx="2"/>
          </p:nvPr>
        </p:nvSpPr>
        <p:spPr>
          <a:xfrm>
            <a:off x="5486401" y="228600"/>
            <a:ext cx="6502400" cy="5867600"/>
          </a:xfrm>
          <a:prstGeom prst="rect">
            <a:avLst/>
          </a:prstGeom>
          <a:noFill/>
          <a:ln>
            <a:noFill/>
          </a:ln>
        </p:spPr>
      </p:sp>
      <p:sp>
        <p:nvSpPr>
          <p:cNvPr id="268" name="Google Shape;268;p44"/>
          <p:cNvSpPr txBox="1">
            <a:spLocks noGrp="1"/>
          </p:cNvSpPr>
          <p:nvPr>
            <p:ph type="body" idx="1"/>
          </p:nvPr>
        </p:nvSpPr>
        <p:spPr>
          <a:xfrm>
            <a:off x="1219799" y="2057400"/>
            <a:ext cx="3932400" cy="40384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accent3"/>
              </a:buClr>
              <a:buSzPts val="2700"/>
              <a:buFont typeface="Arial"/>
              <a:buNone/>
              <a:defRPr sz="3600"/>
            </a:lvl1pPr>
            <a:lvl2pPr marL="1219170" lvl="1" indent="-304792" algn="l">
              <a:lnSpc>
                <a:spcPct val="90000"/>
              </a:lnSpc>
              <a:spcBef>
                <a:spcPts val="533"/>
              </a:spcBef>
              <a:spcAft>
                <a:spcPts val="0"/>
              </a:spcAft>
              <a:buClr>
                <a:schemeClr val="dk2"/>
              </a:buClr>
              <a:buSzPts val="1100"/>
              <a:buNone/>
              <a:defRPr sz="1467"/>
            </a:lvl2pPr>
            <a:lvl3pPr marL="1828754" lvl="2" indent="-304792" algn="l">
              <a:lnSpc>
                <a:spcPct val="90000"/>
              </a:lnSpc>
              <a:spcBef>
                <a:spcPts val="533"/>
              </a:spcBef>
              <a:spcAft>
                <a:spcPts val="0"/>
              </a:spcAft>
              <a:buClr>
                <a:schemeClr val="accent2"/>
              </a:buClr>
              <a:buSzPts val="900"/>
              <a:buNone/>
              <a:defRPr sz="1200"/>
            </a:lvl3pPr>
            <a:lvl4pPr marL="2438339" lvl="3" indent="-304792" algn="l">
              <a:lnSpc>
                <a:spcPct val="90000"/>
              </a:lnSpc>
              <a:spcBef>
                <a:spcPts val="533"/>
              </a:spcBef>
              <a:spcAft>
                <a:spcPts val="0"/>
              </a:spcAft>
              <a:buClr>
                <a:srgbClr val="00AEC7"/>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269" name="Google Shape;269;p44"/>
          <p:cNvSpPr txBox="1">
            <a:spLocks noGrp="1"/>
          </p:cNvSpPr>
          <p:nvPr>
            <p:ph type="dt" idx="10"/>
          </p:nvPr>
        </p:nvSpPr>
        <p:spPr>
          <a:xfrm>
            <a:off x="1218211" y="6356352"/>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0" name="Google Shape;270;p44"/>
          <p:cNvSpPr txBox="1">
            <a:spLocks noGrp="1"/>
          </p:cNvSpPr>
          <p:nvPr>
            <p:ph type="ftr" idx="11"/>
          </p:nvPr>
        </p:nvSpPr>
        <p:spPr>
          <a:xfrm>
            <a:off x="4418611" y="6356352"/>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1" name="Google Shape;271;p44"/>
          <p:cNvSpPr txBox="1">
            <a:spLocks noGrp="1"/>
          </p:cNvSpPr>
          <p:nvPr>
            <p:ph type="sldNum" idx="12"/>
          </p:nvPr>
        </p:nvSpPr>
        <p:spPr>
          <a:xfrm>
            <a:off x="8990611" y="6356352"/>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2C5B-9DE5-4517-BCE5-BFBF48FAA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549C5-3FB9-4579-99AA-5DB1F6FA0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051B2-E8CC-418D-8394-31409D905F38}"/>
              </a:ext>
            </a:extLst>
          </p:cNvPr>
          <p:cNvSpPr>
            <a:spLocks noGrp="1"/>
          </p:cNvSpPr>
          <p:nvPr>
            <p:ph type="dt" sz="half" idx="10"/>
          </p:nvPr>
        </p:nvSpPr>
        <p:spPr/>
        <p:txBody>
          <a:bodyPr/>
          <a:lstStyle/>
          <a:p>
            <a:fld id="{03EF75CB-674B-4599-9835-DBBFE9EEE83F}" type="datetimeFigureOut">
              <a:rPr lang="en-US" smtClean="0"/>
              <a:t>11/16/23</a:t>
            </a:fld>
            <a:endParaRPr lang="en-US"/>
          </a:p>
        </p:txBody>
      </p:sp>
      <p:sp>
        <p:nvSpPr>
          <p:cNvPr id="5" name="Footer Placeholder 4">
            <a:extLst>
              <a:ext uri="{FF2B5EF4-FFF2-40B4-BE49-F238E27FC236}">
                <a16:creationId xmlns:a16="http://schemas.microsoft.com/office/drawing/2014/main" id="{60E37807-F6C7-4D93-A864-3B1160A8A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8DCDE-175F-4FED-961F-FEA284510FCF}"/>
              </a:ext>
            </a:extLst>
          </p:cNvPr>
          <p:cNvSpPr>
            <a:spLocks noGrp="1"/>
          </p:cNvSpPr>
          <p:nvPr>
            <p:ph type="sldNum" sz="quarter" idx="12"/>
          </p:nvPr>
        </p:nvSpPr>
        <p:spPr/>
        <p:txBody>
          <a:bodyPr/>
          <a:lstStyle/>
          <a:p>
            <a:fld id="{487EDAD1-D728-49E6-ACFD-DC665E84CE82}" type="slidenum">
              <a:rPr lang="en-US" smtClean="0"/>
              <a:t>‹#›</a:t>
            </a:fld>
            <a:endParaRPr lang="en-US"/>
          </a:p>
        </p:txBody>
      </p:sp>
    </p:spTree>
    <p:extLst>
      <p:ext uri="{BB962C8B-B14F-4D97-AF65-F5344CB8AC3E}">
        <p14:creationId xmlns:p14="http://schemas.microsoft.com/office/powerpoint/2010/main" val="405376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E53F-51EB-46FB-9719-61C64E944F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2A0AF7-E744-440C-BD28-D84A48B89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816A3-D81A-466B-A0E1-9815BDA974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9AC655-D44C-4B6B-83A3-0D2C58E51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046E2-D33F-4413-885B-8904405BC0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50FEB0-2872-4412-A996-7109C3A35DED}"/>
              </a:ext>
            </a:extLst>
          </p:cNvPr>
          <p:cNvSpPr>
            <a:spLocks noGrp="1"/>
          </p:cNvSpPr>
          <p:nvPr>
            <p:ph type="dt" sz="half" idx="10"/>
          </p:nvPr>
        </p:nvSpPr>
        <p:spPr/>
        <p:txBody>
          <a:bodyPr/>
          <a:lstStyle/>
          <a:p>
            <a:fld id="{03EF75CB-674B-4599-9835-DBBFE9EEE83F}" type="datetimeFigureOut">
              <a:rPr lang="en-US" smtClean="0"/>
              <a:t>11/16/23</a:t>
            </a:fld>
            <a:endParaRPr lang="en-US"/>
          </a:p>
        </p:txBody>
      </p:sp>
      <p:sp>
        <p:nvSpPr>
          <p:cNvPr id="8" name="Footer Placeholder 7">
            <a:extLst>
              <a:ext uri="{FF2B5EF4-FFF2-40B4-BE49-F238E27FC236}">
                <a16:creationId xmlns:a16="http://schemas.microsoft.com/office/drawing/2014/main" id="{C88E8F80-78B1-453F-BB51-23BAF5F14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11A4C4-0AA3-4910-AC1B-6B43421E839C}"/>
              </a:ext>
            </a:extLst>
          </p:cNvPr>
          <p:cNvSpPr>
            <a:spLocks noGrp="1"/>
          </p:cNvSpPr>
          <p:nvPr>
            <p:ph type="sldNum" sz="quarter" idx="12"/>
          </p:nvPr>
        </p:nvSpPr>
        <p:spPr/>
        <p:txBody>
          <a:bodyPr/>
          <a:lstStyle/>
          <a:p>
            <a:fld id="{487EDAD1-D728-49E6-ACFD-DC665E84CE82}" type="slidenum">
              <a:rPr lang="en-US" smtClean="0"/>
              <a:t>‹#›</a:t>
            </a:fld>
            <a:endParaRPr lang="en-US"/>
          </a:p>
        </p:txBody>
      </p:sp>
    </p:spTree>
    <p:extLst>
      <p:ext uri="{BB962C8B-B14F-4D97-AF65-F5344CB8AC3E}">
        <p14:creationId xmlns:p14="http://schemas.microsoft.com/office/powerpoint/2010/main" val="72026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
        <p:cNvGrpSpPr/>
        <p:nvPr/>
      </p:nvGrpSpPr>
      <p:grpSpPr>
        <a:xfrm>
          <a:off x="0" y="0"/>
          <a:ext cx="0" cy="0"/>
          <a:chOff x="0" y="0"/>
          <a:chExt cx="0" cy="0"/>
        </a:xfrm>
      </p:grpSpPr>
      <p:sp>
        <p:nvSpPr>
          <p:cNvPr id="51" name="Google Shape;51;p51"/>
          <p:cNvSpPr txBox="1">
            <a:spLocks noGrp="1"/>
          </p:cNvSpPr>
          <p:nvPr>
            <p:ph type="title"/>
          </p:nvPr>
        </p:nvSpPr>
        <p:spPr>
          <a:xfrm>
            <a:off x="838200" y="762001"/>
            <a:ext cx="10526171" cy="9286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4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1"/>
          <p:cNvSpPr txBox="1">
            <a:spLocks noGrp="1"/>
          </p:cNvSpPr>
          <p:nvPr>
            <p:ph type="body" idx="1"/>
          </p:nvPr>
        </p:nvSpPr>
        <p:spPr>
          <a:xfrm>
            <a:off x="838200" y="1825625"/>
            <a:ext cx="51562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53" name="Google Shape;53;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1pPr>
            <a:lvl2pPr marL="0" marR="0" lvl="1"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2pPr>
            <a:lvl3pPr marL="0" marR="0" lvl="2"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3pPr>
            <a:lvl4pPr marL="0" marR="0" lvl="3"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4pPr>
            <a:lvl5pPr marL="0" marR="0" lvl="4"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5pPr>
            <a:lvl6pPr marL="0" marR="0" lvl="5"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6pPr>
            <a:lvl7pPr marL="0" marR="0" lvl="6"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7pPr>
            <a:lvl8pPr marL="0" marR="0" lvl="7"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8pPr>
            <a:lvl9pPr marL="0" marR="0" lvl="8"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56" name="Google Shape;56;p51"/>
          <p:cNvSpPr txBox="1">
            <a:spLocks noGrp="1"/>
          </p:cNvSpPr>
          <p:nvPr>
            <p:ph type="body" idx="2"/>
          </p:nvPr>
        </p:nvSpPr>
        <p:spPr>
          <a:xfrm>
            <a:off x="6106571" y="1825625"/>
            <a:ext cx="52578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8073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71"/>
        <p:cNvGrpSpPr/>
        <p:nvPr/>
      </p:nvGrpSpPr>
      <p:grpSpPr>
        <a:xfrm>
          <a:off x="0" y="0"/>
          <a:ext cx="0" cy="0"/>
          <a:chOff x="0" y="0"/>
          <a:chExt cx="0" cy="0"/>
        </a:xfrm>
      </p:grpSpPr>
      <p:sp>
        <p:nvSpPr>
          <p:cNvPr id="75" name="Google Shape;75;p15"/>
          <p:cNvSpPr txBox="1">
            <a:spLocks noGrp="1"/>
          </p:cNvSpPr>
          <p:nvPr>
            <p:ph type="title"/>
          </p:nvPr>
        </p:nvSpPr>
        <p:spPr>
          <a:xfrm>
            <a:off x="645561" y="467832"/>
            <a:ext cx="10894307" cy="728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2800"/>
              <a:buFont typeface="Arial"/>
              <a:buNone/>
              <a:defRPr sz="3200" b="1" cap="none">
                <a:solidFill>
                  <a:srgbClr val="319B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5"/>
          <p:cNvSpPr txBox="1">
            <a:spLocks noGrp="1"/>
          </p:cNvSpPr>
          <p:nvPr>
            <p:ph type="body" idx="1"/>
          </p:nvPr>
        </p:nvSpPr>
        <p:spPr>
          <a:xfrm>
            <a:off x="645561" y="1346791"/>
            <a:ext cx="10894308" cy="4238847"/>
          </a:xfrm>
          <a:prstGeom prst="rect">
            <a:avLst/>
          </a:prstGeom>
          <a:noFill/>
          <a:ln>
            <a:noFill/>
          </a:ln>
        </p:spPr>
        <p:txBody>
          <a:bodyPr spcFirstLastPara="1" wrap="square" lIns="91425" tIns="45700" rIns="91425" bIns="45700" anchor="t" anchorCtr="0">
            <a:normAutofit/>
          </a:bodyPr>
          <a:lstStyle>
            <a:lvl1pPr marL="761981" lvl="0" indent="-457189" algn="l">
              <a:lnSpc>
                <a:spcPct val="90000"/>
              </a:lnSpc>
              <a:spcBef>
                <a:spcPts val="1333"/>
              </a:spcBef>
              <a:spcAft>
                <a:spcPts val="0"/>
              </a:spcAft>
              <a:buClr>
                <a:srgbClr val="319B42"/>
              </a:buClr>
              <a:buSzPct val="120000"/>
              <a:buFont typeface="Wingdings" panose="05000000000000000000" pitchFamily="2" charset="2"/>
              <a:buChar char="§"/>
              <a:defRPr sz="2400"/>
            </a:lvl1pPr>
            <a:lvl2pPr marL="1219170" lvl="1" indent="-491054" algn="l">
              <a:lnSpc>
                <a:spcPct val="90000"/>
              </a:lnSpc>
              <a:spcBef>
                <a:spcPts val="667"/>
              </a:spcBef>
              <a:spcAft>
                <a:spcPts val="0"/>
              </a:spcAft>
              <a:buClr>
                <a:schemeClr val="dk1"/>
              </a:buClr>
              <a:buSzPts val="2200"/>
              <a:buChar char="•"/>
              <a:defRPr sz="2933"/>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40079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2C5B-9DE5-4517-BCE5-BFBF48FAA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549C5-3FB9-4579-99AA-5DB1F6FA0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051B2-E8CC-418D-8394-31409D905F38}"/>
              </a:ext>
            </a:extLst>
          </p:cNvPr>
          <p:cNvSpPr>
            <a:spLocks noGrp="1"/>
          </p:cNvSpPr>
          <p:nvPr>
            <p:ph type="dt" sz="half" idx="10"/>
          </p:nvPr>
        </p:nvSpPr>
        <p:spPr/>
        <p:txBody>
          <a:bodyPr/>
          <a:lstStyle/>
          <a:p>
            <a:fld id="{03EF75CB-674B-4599-9835-DBBFE9EEE83F}" type="datetimeFigureOut">
              <a:rPr lang="en-US" smtClean="0"/>
              <a:t>11/16/23</a:t>
            </a:fld>
            <a:endParaRPr lang="en-US"/>
          </a:p>
        </p:txBody>
      </p:sp>
      <p:sp>
        <p:nvSpPr>
          <p:cNvPr id="5" name="Footer Placeholder 4">
            <a:extLst>
              <a:ext uri="{FF2B5EF4-FFF2-40B4-BE49-F238E27FC236}">
                <a16:creationId xmlns:a16="http://schemas.microsoft.com/office/drawing/2014/main" id="{60E37807-F6C7-4D93-A864-3B1160A8A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8DCDE-175F-4FED-961F-FEA284510FCF}"/>
              </a:ext>
            </a:extLst>
          </p:cNvPr>
          <p:cNvSpPr>
            <a:spLocks noGrp="1"/>
          </p:cNvSpPr>
          <p:nvPr>
            <p:ph type="sldNum" sz="quarter" idx="12"/>
          </p:nvPr>
        </p:nvSpPr>
        <p:spPr/>
        <p:txBody>
          <a:bodyPr/>
          <a:lstStyle/>
          <a:p>
            <a:fld id="{487EDAD1-D728-49E6-ACFD-DC665E84CE82}" type="slidenum">
              <a:rPr lang="en-US" smtClean="0"/>
              <a:t>‹#›</a:t>
            </a:fld>
            <a:endParaRPr lang="en-US"/>
          </a:p>
        </p:txBody>
      </p:sp>
    </p:spTree>
    <p:extLst>
      <p:ext uri="{BB962C8B-B14F-4D97-AF65-F5344CB8AC3E}">
        <p14:creationId xmlns:p14="http://schemas.microsoft.com/office/powerpoint/2010/main" val="291828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E53F-51EB-46FB-9719-61C64E944F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2A0AF7-E744-440C-BD28-D84A48B89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816A3-D81A-466B-A0E1-9815BDA974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9AC655-D44C-4B6B-83A3-0D2C58E51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046E2-D33F-4413-885B-8904405BC0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50FEB0-2872-4412-A996-7109C3A35DED}"/>
              </a:ext>
            </a:extLst>
          </p:cNvPr>
          <p:cNvSpPr>
            <a:spLocks noGrp="1"/>
          </p:cNvSpPr>
          <p:nvPr>
            <p:ph type="dt" sz="half" idx="10"/>
          </p:nvPr>
        </p:nvSpPr>
        <p:spPr/>
        <p:txBody>
          <a:bodyPr/>
          <a:lstStyle/>
          <a:p>
            <a:fld id="{03EF75CB-674B-4599-9835-DBBFE9EEE83F}" type="datetimeFigureOut">
              <a:rPr lang="en-US" smtClean="0"/>
              <a:t>11/16/23</a:t>
            </a:fld>
            <a:endParaRPr lang="en-US"/>
          </a:p>
        </p:txBody>
      </p:sp>
      <p:sp>
        <p:nvSpPr>
          <p:cNvPr id="8" name="Footer Placeholder 7">
            <a:extLst>
              <a:ext uri="{FF2B5EF4-FFF2-40B4-BE49-F238E27FC236}">
                <a16:creationId xmlns:a16="http://schemas.microsoft.com/office/drawing/2014/main" id="{C88E8F80-78B1-453F-BB51-23BAF5F14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11A4C4-0AA3-4910-AC1B-6B43421E839C}"/>
              </a:ext>
            </a:extLst>
          </p:cNvPr>
          <p:cNvSpPr>
            <a:spLocks noGrp="1"/>
          </p:cNvSpPr>
          <p:nvPr>
            <p:ph type="sldNum" sz="quarter" idx="12"/>
          </p:nvPr>
        </p:nvSpPr>
        <p:spPr/>
        <p:txBody>
          <a:bodyPr/>
          <a:lstStyle/>
          <a:p>
            <a:fld id="{487EDAD1-D728-49E6-ACFD-DC665E84CE82}" type="slidenum">
              <a:rPr lang="en-US" smtClean="0"/>
              <a:t>‹#›</a:t>
            </a:fld>
            <a:endParaRPr lang="en-US"/>
          </a:p>
        </p:txBody>
      </p:sp>
    </p:spTree>
    <p:extLst>
      <p:ext uri="{BB962C8B-B14F-4D97-AF65-F5344CB8AC3E}">
        <p14:creationId xmlns:p14="http://schemas.microsoft.com/office/powerpoint/2010/main" val="124659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
        <p:cNvGrpSpPr/>
        <p:nvPr/>
      </p:nvGrpSpPr>
      <p:grpSpPr>
        <a:xfrm>
          <a:off x="0" y="0"/>
          <a:ext cx="0" cy="0"/>
          <a:chOff x="0" y="0"/>
          <a:chExt cx="0" cy="0"/>
        </a:xfrm>
      </p:grpSpPr>
      <p:sp>
        <p:nvSpPr>
          <p:cNvPr id="51" name="Google Shape;51;p51"/>
          <p:cNvSpPr txBox="1">
            <a:spLocks noGrp="1"/>
          </p:cNvSpPr>
          <p:nvPr>
            <p:ph type="title"/>
          </p:nvPr>
        </p:nvSpPr>
        <p:spPr>
          <a:xfrm>
            <a:off x="838200" y="762001"/>
            <a:ext cx="10526171" cy="9286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4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1"/>
          <p:cNvSpPr txBox="1">
            <a:spLocks noGrp="1"/>
          </p:cNvSpPr>
          <p:nvPr>
            <p:ph type="body" idx="1"/>
          </p:nvPr>
        </p:nvSpPr>
        <p:spPr>
          <a:xfrm>
            <a:off x="838200" y="1825625"/>
            <a:ext cx="51562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53" name="Google Shape;53;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1pPr>
            <a:lvl2pPr marL="0" marR="0" lvl="1"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2pPr>
            <a:lvl3pPr marL="0" marR="0" lvl="2"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3pPr>
            <a:lvl4pPr marL="0" marR="0" lvl="3"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4pPr>
            <a:lvl5pPr marL="0" marR="0" lvl="4"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5pPr>
            <a:lvl6pPr marL="0" marR="0" lvl="5"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6pPr>
            <a:lvl7pPr marL="0" marR="0" lvl="6"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7pPr>
            <a:lvl8pPr marL="0" marR="0" lvl="7"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8pPr>
            <a:lvl9pPr marL="0" marR="0" lvl="8"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56" name="Google Shape;56;p51"/>
          <p:cNvSpPr txBox="1">
            <a:spLocks noGrp="1"/>
          </p:cNvSpPr>
          <p:nvPr>
            <p:ph type="body" idx="2"/>
          </p:nvPr>
        </p:nvSpPr>
        <p:spPr>
          <a:xfrm>
            <a:off x="6106571" y="1825625"/>
            <a:ext cx="52578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639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16000"/>
          </a:schemeClr>
        </a:solidFill>
        <a:effectLst/>
      </p:bgPr>
    </p:bg>
    <p:spTree>
      <p:nvGrpSpPr>
        <p:cNvPr id="1" name="Shape 86"/>
        <p:cNvGrpSpPr/>
        <p:nvPr/>
      </p:nvGrpSpPr>
      <p:grpSpPr>
        <a:xfrm>
          <a:off x="0" y="0"/>
          <a:ext cx="0" cy="0"/>
          <a:chOff x="0" y="0"/>
          <a:chExt cx="0" cy="0"/>
        </a:xfrm>
      </p:grpSpPr>
      <p:pic>
        <p:nvPicPr>
          <p:cNvPr id="87" name="Google Shape;87;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8" name="Google Shape;88;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FFC000"/>
              </a:buClr>
              <a:buSzPts val="3400"/>
              <a:buFont typeface="Avenir"/>
              <a:buNone/>
              <a:defRPr sz="3400" b="1" i="0" u="none" strike="noStrike" cap="none">
                <a:solidFill>
                  <a:srgbClr val="FFC0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accent1"/>
              </a:buClr>
              <a:buSzPts val="3200"/>
              <a:buFont typeface="Arial"/>
              <a:buChar char="•"/>
              <a:defRPr sz="3200" b="0" i="0" u="none" strike="noStrike" cap="none">
                <a:solidFill>
                  <a:srgbClr val="575A5C"/>
                </a:solidFill>
                <a:latin typeface="Avenir"/>
                <a:ea typeface="Avenir"/>
                <a:cs typeface="Avenir"/>
                <a:sym typeface="Avenir"/>
              </a:defRPr>
            </a:lvl1pPr>
            <a:lvl2pPr marL="914400" marR="0" lvl="1" indent="-406400" algn="l" rtl="0">
              <a:lnSpc>
                <a:spcPct val="100000"/>
              </a:lnSpc>
              <a:spcBef>
                <a:spcPts val="560"/>
              </a:spcBef>
              <a:spcAft>
                <a:spcPts val="0"/>
              </a:spcAft>
              <a:buClr>
                <a:schemeClr val="accent1"/>
              </a:buClr>
              <a:buSzPts val="2800"/>
              <a:buFont typeface="Arial"/>
              <a:buChar char="–"/>
              <a:defRPr sz="2800" b="0" i="0" u="none" strike="noStrike" cap="none">
                <a:solidFill>
                  <a:srgbClr val="575A5C"/>
                </a:solidFill>
                <a:latin typeface="Avenir"/>
                <a:ea typeface="Avenir"/>
                <a:cs typeface="Avenir"/>
                <a:sym typeface="Avenir"/>
              </a:defRPr>
            </a:lvl2pPr>
            <a:lvl3pPr marL="1371600" marR="0" lvl="2" indent="-381000" algn="l" rtl="0">
              <a:lnSpc>
                <a:spcPct val="100000"/>
              </a:lnSpc>
              <a:spcBef>
                <a:spcPts val="480"/>
              </a:spcBef>
              <a:spcAft>
                <a:spcPts val="0"/>
              </a:spcAft>
              <a:buClr>
                <a:schemeClr val="accent1"/>
              </a:buClr>
              <a:buSzPts val="2400"/>
              <a:buFont typeface="Arial"/>
              <a:buChar char="•"/>
              <a:defRPr sz="2400" b="0" i="0" u="none" strike="noStrike" cap="none">
                <a:solidFill>
                  <a:srgbClr val="575A5C"/>
                </a:solidFill>
                <a:latin typeface="Avenir"/>
                <a:ea typeface="Avenir"/>
                <a:cs typeface="Avenir"/>
                <a:sym typeface="Avenir"/>
              </a:defRPr>
            </a:lvl3pPr>
            <a:lvl4pPr marL="1828800" marR="0" lvl="3" indent="-355600" algn="l" rtl="0">
              <a:lnSpc>
                <a:spcPct val="100000"/>
              </a:lnSpc>
              <a:spcBef>
                <a:spcPts val="400"/>
              </a:spcBef>
              <a:spcAft>
                <a:spcPts val="0"/>
              </a:spcAft>
              <a:buClr>
                <a:schemeClr val="accent1"/>
              </a:buClr>
              <a:buSzPts val="2000"/>
              <a:buFont typeface="Arial"/>
              <a:buChar char="–"/>
              <a:defRPr sz="2000" b="0" i="0" u="none" strike="noStrike" cap="none">
                <a:solidFill>
                  <a:srgbClr val="575A5C"/>
                </a:solidFill>
                <a:latin typeface="Avenir"/>
                <a:ea typeface="Avenir"/>
                <a:cs typeface="Avenir"/>
                <a:sym typeface="Avenir"/>
              </a:defRPr>
            </a:lvl4pPr>
            <a:lvl5pPr marL="2286000" marR="0" lvl="4" indent="-355600" algn="l" rtl="0">
              <a:lnSpc>
                <a:spcPct val="100000"/>
              </a:lnSpc>
              <a:spcBef>
                <a:spcPts val="400"/>
              </a:spcBef>
              <a:spcAft>
                <a:spcPts val="0"/>
              </a:spcAft>
              <a:buClr>
                <a:schemeClr val="accent1"/>
              </a:buClr>
              <a:buSzPts val="2000"/>
              <a:buFont typeface="Arial"/>
              <a:buChar char="»"/>
              <a:defRPr sz="2000" b="0" i="0" u="none" strike="noStrike" cap="none">
                <a:solidFill>
                  <a:srgbClr val="575A5C"/>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3A3C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3A3C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838200" y="838200"/>
            <a:ext cx="10439200" cy="868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8" name="Google Shape;258;p43"/>
          <p:cNvSpPr txBox="1">
            <a:spLocks noGrp="1"/>
          </p:cNvSpPr>
          <p:nvPr>
            <p:ph type="body" idx="1"/>
          </p:nvPr>
        </p:nvSpPr>
        <p:spPr>
          <a:xfrm>
            <a:off x="838200" y="1752600"/>
            <a:ext cx="10439200" cy="43736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9" name="Google Shape;259;p43"/>
          <p:cNvSpPr/>
          <p:nvPr/>
        </p:nvSpPr>
        <p:spPr>
          <a:xfrm>
            <a:off x="0" y="-1"/>
            <a:ext cx="8331200" cy="756800"/>
          </a:xfrm>
          <a:prstGeom prst="rect">
            <a:avLst/>
          </a:prstGeom>
          <a:solidFill>
            <a:srgbClr val="00AEC7"/>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260" name="Google Shape;260;p43"/>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61" name="Google Shape;261;p43"/>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62" name="Google Shape;262;p43"/>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263" name="Google Shape;263;p43"/>
          <p:cNvSpPr/>
          <p:nvPr/>
        </p:nvSpPr>
        <p:spPr>
          <a:xfrm>
            <a:off x="10363200" y="0"/>
            <a:ext cx="1828800" cy="756800"/>
          </a:xfrm>
          <a:prstGeom prst="rect">
            <a:avLst/>
          </a:prstGeom>
          <a:solidFill>
            <a:srgbClr val="00AEC7"/>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pic>
        <p:nvPicPr>
          <p:cNvPr id="264" name="Google Shape;264;p43" descr="FCPS Logo"/>
          <p:cNvPicPr preferRelativeResize="0"/>
          <p:nvPr/>
        </p:nvPicPr>
        <p:blipFill rotWithShape="1">
          <a:blip r:embed="rId3">
            <a:alphaModFix/>
          </a:blip>
          <a:srcRect/>
          <a:stretch/>
        </p:blipFill>
        <p:spPr>
          <a:xfrm>
            <a:off x="8674591" y="60661"/>
            <a:ext cx="1037856" cy="7013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16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6149" y="1536634"/>
            <a:ext cx="10160251" cy="4375069"/>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Tree>
    <p:extLst>
      <p:ext uri="{BB962C8B-B14F-4D97-AF65-F5344CB8AC3E}">
        <p14:creationId xmlns:p14="http://schemas.microsoft.com/office/powerpoint/2010/main" val="3775610560"/>
      </p:ext>
    </p:extLst>
  </p:cSld>
  <p:clrMap bg1="lt1" tx1="dk1" bg2="dk2" tx2="lt2" accent1="accent1" accent2="accent2" accent3="accent3" accent4="accent4" accent5="accent5" accent6="accent6" hlink="hlink" folHlink="folHlink"/>
  <p:sldLayoutIdLst>
    <p:sldLayoutId id="2147483676" r:id="rId1"/>
    <p:sldLayoutId id="2147483965" r:id="rId2"/>
    <p:sldLayoutId id="2147483966" r:id="rId3"/>
    <p:sldLayoutId id="214748396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rgbClr val="319B4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319B42"/>
        </a:buClr>
        <a:buSzPct val="120000"/>
        <a:buFont typeface="Wingdings" panose="05000000000000000000" pitchFamily="2" charset="2"/>
        <a:buChar char="§"/>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16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6149" y="1536634"/>
            <a:ext cx="10160251" cy="4375069"/>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Tree>
    <p:extLst>
      <p:ext uri="{BB962C8B-B14F-4D97-AF65-F5344CB8AC3E}">
        <p14:creationId xmlns:p14="http://schemas.microsoft.com/office/powerpoint/2010/main" val="1782650104"/>
      </p:ext>
    </p:extLst>
  </p:cSld>
  <p:clrMap bg1="lt1" tx1="dk1" bg2="dk2" tx2="lt2" accent1="accent1" accent2="accent2" accent3="accent3" accent4="accent4" accent5="accent5" accent6="accent6" hlink="hlink" folHlink="folHlink"/>
  <p:sldLayoutIdLst>
    <p:sldLayoutId id="2147483682" r:id="rId1"/>
    <p:sldLayoutId id="2147483968" r:id="rId2"/>
    <p:sldLayoutId id="2147483969" r:id="rId3"/>
    <p:sldLayoutId id="214748397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rgbClr val="319B4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319B42"/>
        </a:buClr>
        <a:buSzPct val="120000"/>
        <a:buFont typeface="Wingdings" panose="05000000000000000000" pitchFamily="2" charset="2"/>
        <a:buChar char="§"/>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16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6149" y="1536634"/>
            <a:ext cx="10160251" cy="4375069"/>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Tree>
    <p:extLst>
      <p:ext uri="{BB962C8B-B14F-4D97-AF65-F5344CB8AC3E}">
        <p14:creationId xmlns:p14="http://schemas.microsoft.com/office/powerpoint/2010/main" val="839391428"/>
      </p:ext>
    </p:extLst>
  </p:cSld>
  <p:clrMap bg1="lt1" tx1="dk1" bg2="dk2" tx2="lt2" accent1="accent1" accent2="accent2" accent3="accent3" accent4="accent4" accent5="accent5" accent6="accent6" hlink="hlink" folHlink="folHlink"/>
  <p:sldLayoutIdLst>
    <p:sldLayoutId id="2147483688" r:id="rId1"/>
    <p:sldLayoutId id="2147483971" r:id="rId2"/>
    <p:sldLayoutId id="214748397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rgbClr val="319B4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319B42"/>
        </a:buClr>
        <a:buSzPct val="120000"/>
        <a:buFont typeface="Wingdings" panose="05000000000000000000" pitchFamily="2" charset="2"/>
        <a:buChar char="§"/>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lumMod val="20000"/>
            <a:lumOff val="80000"/>
            <a:alpha val="16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6149" y="1536634"/>
            <a:ext cx="10160251" cy="4375069"/>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rgbClr val="319B4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319B42"/>
        </a:buClr>
        <a:buSzPct val="120000"/>
        <a:buFont typeface="Wingdings" panose="05000000000000000000" pitchFamily="2" charset="2"/>
        <a:buChar char="§"/>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16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900">
                <a:solidFill>
                  <a:schemeClr val="tx1"/>
                </a:solidFill>
              </a:defRPr>
            </a:lvl1pPr>
          </a:lstStyle>
          <a:p>
            <a:fld id="{8A4C639B-B667-416F-BAC3-43EC15AE5066}" type="datetimeFigureOut">
              <a:rPr lang="en-US" smtClean="0"/>
              <a:t>11/16/23</a:t>
            </a:fld>
            <a:endParaRPr lang="en-US"/>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900">
                <a:solidFill>
                  <a:schemeClr val="tx1"/>
                </a:solidFill>
              </a:defRPr>
            </a:lvl1pPr>
          </a:lstStyle>
          <a:p>
            <a:endParaRPr lang="en-US"/>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900">
                <a:solidFill>
                  <a:schemeClr val="tx1"/>
                </a:solidFill>
              </a:defRPr>
            </a:lvl1pPr>
          </a:lstStyle>
          <a:p>
            <a:fld id="{A7E17164-4752-4BE5-B7F6-561B0AC51D25}" type="slidenum">
              <a:rPr lang="en-US" smtClean="0"/>
              <a:t>‹#›</a:t>
            </a:fld>
            <a:endParaRPr lang="en-US"/>
          </a:p>
        </p:txBody>
      </p:sp>
    </p:spTree>
    <p:extLst>
      <p:ext uri="{BB962C8B-B14F-4D97-AF65-F5344CB8AC3E}">
        <p14:creationId xmlns:p14="http://schemas.microsoft.com/office/powerpoint/2010/main" val="1380630924"/>
      </p:ext>
    </p:extLst>
  </p:cSld>
  <p:clrMap bg1="lt1" tx1="dk1" bg2="lt2" tx2="dk2" accent1="accent1" accent2="accent2" accent3="accent3" accent4="accent4" accent5="accent5" accent6="accent6" hlink="hlink" folHlink="folHlink"/>
  <p:sldLayoutIdLst>
    <p:sldLayoutId id="2147483784" r:id="rId1"/>
    <p:sldLayoutId id="214748378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16000"/>
          </a:schemeClr>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 name="Google Shape;11;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677F"/>
              </a:buClr>
              <a:buSzPts val="3400"/>
              <a:buFont typeface="Avenir"/>
              <a:buNone/>
              <a:defRPr sz="3400" b="1" i="0" u="none" strike="noStrike" cap="none">
                <a:solidFill>
                  <a:srgbClr val="00677F"/>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accent1"/>
              </a:buClr>
              <a:buSzPts val="3200"/>
              <a:buFont typeface="Arial"/>
              <a:buChar char="•"/>
              <a:defRPr sz="3200" b="0" i="0" u="none" strike="noStrike" cap="none">
                <a:solidFill>
                  <a:srgbClr val="575A5C"/>
                </a:solidFill>
                <a:latin typeface="Avenir"/>
                <a:ea typeface="Avenir"/>
                <a:cs typeface="Avenir"/>
                <a:sym typeface="Avenir"/>
              </a:defRPr>
            </a:lvl1pPr>
            <a:lvl2pPr marL="914400" marR="0" lvl="1" indent="-406400" algn="l" rtl="0">
              <a:lnSpc>
                <a:spcPct val="100000"/>
              </a:lnSpc>
              <a:spcBef>
                <a:spcPts val="560"/>
              </a:spcBef>
              <a:spcAft>
                <a:spcPts val="0"/>
              </a:spcAft>
              <a:buClr>
                <a:schemeClr val="accent1"/>
              </a:buClr>
              <a:buSzPts val="2800"/>
              <a:buFont typeface="Arial"/>
              <a:buChar char="–"/>
              <a:defRPr sz="2800" b="0" i="0" u="none" strike="noStrike" cap="none">
                <a:solidFill>
                  <a:srgbClr val="575A5C"/>
                </a:solidFill>
                <a:latin typeface="Avenir"/>
                <a:ea typeface="Avenir"/>
                <a:cs typeface="Avenir"/>
                <a:sym typeface="Avenir"/>
              </a:defRPr>
            </a:lvl2pPr>
            <a:lvl3pPr marL="1371600" marR="0" lvl="2" indent="-381000" algn="l" rtl="0">
              <a:lnSpc>
                <a:spcPct val="100000"/>
              </a:lnSpc>
              <a:spcBef>
                <a:spcPts val="480"/>
              </a:spcBef>
              <a:spcAft>
                <a:spcPts val="0"/>
              </a:spcAft>
              <a:buClr>
                <a:schemeClr val="accent1"/>
              </a:buClr>
              <a:buSzPts val="2400"/>
              <a:buFont typeface="Arial"/>
              <a:buChar char="•"/>
              <a:defRPr sz="2400" b="0" i="0" u="none" strike="noStrike" cap="none">
                <a:solidFill>
                  <a:srgbClr val="575A5C"/>
                </a:solidFill>
                <a:latin typeface="Avenir"/>
                <a:ea typeface="Avenir"/>
                <a:cs typeface="Avenir"/>
                <a:sym typeface="Avenir"/>
              </a:defRPr>
            </a:lvl3pPr>
            <a:lvl4pPr marL="1828800" marR="0" lvl="3" indent="-355600" algn="l" rtl="0">
              <a:lnSpc>
                <a:spcPct val="100000"/>
              </a:lnSpc>
              <a:spcBef>
                <a:spcPts val="400"/>
              </a:spcBef>
              <a:spcAft>
                <a:spcPts val="0"/>
              </a:spcAft>
              <a:buClr>
                <a:schemeClr val="accent1"/>
              </a:buClr>
              <a:buSzPts val="2000"/>
              <a:buFont typeface="Arial"/>
              <a:buChar char="–"/>
              <a:defRPr sz="2000" b="0" i="0" u="none" strike="noStrike" cap="none">
                <a:solidFill>
                  <a:srgbClr val="575A5C"/>
                </a:solidFill>
                <a:latin typeface="Avenir"/>
                <a:ea typeface="Avenir"/>
                <a:cs typeface="Avenir"/>
                <a:sym typeface="Avenir"/>
              </a:defRPr>
            </a:lvl4pPr>
            <a:lvl5pPr marL="2286000" marR="0" lvl="4" indent="-355600" algn="l" rtl="0">
              <a:lnSpc>
                <a:spcPct val="100000"/>
              </a:lnSpc>
              <a:spcBef>
                <a:spcPts val="400"/>
              </a:spcBef>
              <a:spcAft>
                <a:spcPts val="0"/>
              </a:spcAft>
              <a:buClr>
                <a:schemeClr val="accent1"/>
              </a:buClr>
              <a:buSzPts val="2000"/>
              <a:buFont typeface="Arial"/>
              <a:buChar char="»"/>
              <a:defRPr sz="2000" b="0" i="0" u="none" strike="noStrike" cap="none">
                <a:solidFill>
                  <a:srgbClr val="575A5C"/>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609600" y="6356350"/>
            <a:ext cx="28448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3A3C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4165600" y="6356350"/>
            <a:ext cx="38608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3A3C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7376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16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838200"/>
            <a:ext cx="10439200" cy="868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752600"/>
            <a:ext cx="10439200" cy="43736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p:nvPr/>
        </p:nvSpPr>
        <p:spPr>
          <a:xfrm>
            <a:off x="0" y="-1"/>
            <a:ext cx="8331200" cy="756800"/>
          </a:xfrm>
          <a:prstGeom prst="rect">
            <a:avLst/>
          </a:prstGeom>
          <a:solidFill>
            <a:srgbClr val="00AE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Google Shape;9;p1"/>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b="0" i="0" u="none" strike="noStrike" cap="none">
                <a:solidFill>
                  <a:srgbClr val="7F7F7F"/>
                </a:solidFill>
                <a:latin typeface="Arial"/>
                <a:ea typeface="Arial"/>
                <a:cs typeface="Arial"/>
                <a:sym typeface="Arial"/>
              </a:defRPr>
            </a:lvl1pPr>
            <a:lvl2pPr marL="0" marR="0" lvl="1" indent="0" algn="l" rtl="0">
              <a:spcBef>
                <a:spcPts val="0"/>
              </a:spcBef>
              <a:buNone/>
              <a:defRPr sz="1200" b="0" i="0" u="none" strike="noStrike" cap="none">
                <a:solidFill>
                  <a:srgbClr val="7F7F7F"/>
                </a:solidFill>
                <a:latin typeface="Arial"/>
                <a:ea typeface="Arial"/>
                <a:cs typeface="Arial"/>
                <a:sym typeface="Arial"/>
              </a:defRPr>
            </a:lvl2pPr>
            <a:lvl3pPr marL="0" marR="0" lvl="2" indent="0" algn="l" rtl="0">
              <a:spcBef>
                <a:spcPts val="0"/>
              </a:spcBef>
              <a:buNone/>
              <a:defRPr sz="1200" b="0" i="0" u="none" strike="noStrike" cap="none">
                <a:solidFill>
                  <a:srgbClr val="7F7F7F"/>
                </a:solidFill>
                <a:latin typeface="Arial"/>
                <a:ea typeface="Arial"/>
                <a:cs typeface="Arial"/>
                <a:sym typeface="Arial"/>
              </a:defRPr>
            </a:lvl3pPr>
            <a:lvl4pPr marL="0" marR="0" lvl="3" indent="0" algn="l" rtl="0">
              <a:spcBef>
                <a:spcPts val="0"/>
              </a:spcBef>
              <a:buNone/>
              <a:defRPr sz="1200" b="0" i="0" u="none" strike="noStrike" cap="none">
                <a:solidFill>
                  <a:srgbClr val="7F7F7F"/>
                </a:solidFill>
                <a:latin typeface="Arial"/>
                <a:ea typeface="Arial"/>
                <a:cs typeface="Arial"/>
                <a:sym typeface="Arial"/>
              </a:defRPr>
            </a:lvl4pPr>
            <a:lvl5pPr marL="0" marR="0" lvl="4" indent="0" algn="l" rtl="0">
              <a:spcBef>
                <a:spcPts val="0"/>
              </a:spcBef>
              <a:buNone/>
              <a:defRPr sz="1200" b="0" i="0" u="none" strike="noStrike" cap="none">
                <a:solidFill>
                  <a:srgbClr val="7F7F7F"/>
                </a:solidFill>
                <a:latin typeface="Arial"/>
                <a:ea typeface="Arial"/>
                <a:cs typeface="Arial"/>
                <a:sym typeface="Arial"/>
              </a:defRPr>
            </a:lvl5pPr>
            <a:lvl6pPr marL="0" marR="0" lvl="5" indent="0" algn="l" rtl="0">
              <a:spcBef>
                <a:spcPts val="0"/>
              </a:spcBef>
              <a:buNone/>
              <a:defRPr sz="1200" b="0" i="0" u="none" strike="noStrike" cap="none">
                <a:solidFill>
                  <a:srgbClr val="7F7F7F"/>
                </a:solidFill>
                <a:latin typeface="Arial"/>
                <a:ea typeface="Arial"/>
                <a:cs typeface="Arial"/>
                <a:sym typeface="Arial"/>
              </a:defRPr>
            </a:lvl6pPr>
            <a:lvl7pPr marL="0" marR="0" lvl="6" indent="0" algn="l" rtl="0">
              <a:spcBef>
                <a:spcPts val="0"/>
              </a:spcBef>
              <a:buNone/>
              <a:defRPr sz="1200" b="0" i="0" u="none" strike="noStrike" cap="none">
                <a:solidFill>
                  <a:srgbClr val="7F7F7F"/>
                </a:solidFill>
                <a:latin typeface="Arial"/>
                <a:ea typeface="Arial"/>
                <a:cs typeface="Arial"/>
                <a:sym typeface="Arial"/>
              </a:defRPr>
            </a:lvl7pPr>
            <a:lvl8pPr marL="0" marR="0" lvl="7" indent="0" algn="l" rtl="0">
              <a:spcBef>
                <a:spcPts val="0"/>
              </a:spcBef>
              <a:buNone/>
              <a:defRPr sz="1200" b="0" i="0" u="none" strike="noStrike" cap="none">
                <a:solidFill>
                  <a:srgbClr val="7F7F7F"/>
                </a:solidFill>
                <a:latin typeface="Arial"/>
                <a:ea typeface="Arial"/>
                <a:cs typeface="Arial"/>
                <a:sym typeface="Arial"/>
              </a:defRPr>
            </a:lvl8pPr>
            <a:lvl9pPr marL="0" marR="0" lvl="8" indent="0" algn="l" rtl="0">
              <a:spcBef>
                <a:spcPts val="0"/>
              </a:spcBef>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12" name="Google Shape;12;p1"/>
          <p:cNvSpPr/>
          <p:nvPr/>
        </p:nvSpPr>
        <p:spPr>
          <a:xfrm>
            <a:off x="10363200" y="0"/>
            <a:ext cx="1828800" cy="756800"/>
          </a:xfrm>
          <a:prstGeom prst="rect">
            <a:avLst/>
          </a:prstGeom>
          <a:solidFill>
            <a:srgbClr val="00AE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 name="Google Shape;13;p1" descr="FCPS Logo"/>
          <p:cNvPicPr preferRelativeResize="0"/>
          <p:nvPr/>
        </p:nvPicPr>
        <p:blipFill rotWithShape="1">
          <a:blip r:embed="rId4">
            <a:alphaModFix/>
          </a:blip>
          <a:srcRect/>
          <a:stretch/>
        </p:blipFill>
        <p:spPr>
          <a:xfrm>
            <a:off x="8674591" y="60661"/>
            <a:ext cx="1037856" cy="7013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68" r:id="rId1"/>
    <p:sldLayoutId id="21474837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838200"/>
            <a:ext cx="10439400" cy="8683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752601"/>
            <a:ext cx="10439400" cy="43735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L="914400" marR="0" lvl="1" indent="-333375" algn="l" rtl="0">
              <a:lnSpc>
                <a:spcPct val="90000"/>
              </a:lnSpc>
              <a:spcBef>
                <a:spcPts val="375"/>
              </a:spcBef>
              <a:spcAft>
                <a:spcPts val="0"/>
              </a:spcAft>
              <a:buClr>
                <a:schemeClr val="dk1"/>
              </a:buClr>
              <a:buSzPts val="1650"/>
              <a:buFont typeface="Arial"/>
              <a:buChar char="•"/>
              <a:defRPr sz="165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1"/>
          <p:cNvSpPr/>
          <p:nvPr/>
        </p:nvSpPr>
        <p:spPr>
          <a:xfrm>
            <a:off x="0" y="-2"/>
            <a:ext cx="8331200" cy="756908"/>
          </a:xfrm>
          <a:prstGeom prst="rect">
            <a:avLst/>
          </a:prstGeom>
          <a:solidFill>
            <a:srgbClr val="00AEC7"/>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sp>
        <p:nvSpPr>
          <p:cNvPr id="9" name="Google Shape;9;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2" name="Google Shape;12;p1"/>
          <p:cNvSpPr/>
          <p:nvPr/>
        </p:nvSpPr>
        <p:spPr>
          <a:xfrm>
            <a:off x="10363200" y="1"/>
            <a:ext cx="1828800" cy="756908"/>
          </a:xfrm>
          <a:prstGeom prst="rect">
            <a:avLst/>
          </a:prstGeom>
          <a:solidFill>
            <a:srgbClr val="00AEC7"/>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pic>
        <p:nvPicPr>
          <p:cNvPr id="13" name="Google Shape;13;p1" descr="FCPS Logo"/>
          <p:cNvPicPr preferRelativeResize="0"/>
          <p:nvPr/>
        </p:nvPicPr>
        <p:blipFill rotWithShape="1">
          <a:blip r:embed="rId4">
            <a:alphaModFix/>
          </a:blip>
          <a:srcRect/>
          <a:stretch/>
        </p:blipFill>
        <p:spPr>
          <a:xfrm>
            <a:off x="8674593" y="60661"/>
            <a:ext cx="1383809" cy="7013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97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Krankin@fcps.edu" TargetMode="Externa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hyperlink" Target="https://www.fairfaxcounty.gov/health/opioid-overdose-dashboard-updated-highlight-emerging-threa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2.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hyperlink" Target="http://bit.ly/revive-csb"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 Id="rId4" Type="http://schemas.openxmlformats.org/officeDocument/2006/relationships/hyperlink" Target="mailto:Krankin@fcps.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creativecommons.org/licenses/by-sa/3.0/" TargetMode="External"/><Relationship Id="rId5" Type="http://schemas.openxmlformats.org/officeDocument/2006/relationships/hyperlink" Target="http://ell.stackexchange.com/questions/74065/british-packet-american-x"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62AB-5C3D-436E-8B8F-7604903F1043}"/>
              </a:ext>
            </a:extLst>
          </p:cNvPr>
          <p:cNvSpPr>
            <a:spLocks noGrp="1"/>
          </p:cNvSpPr>
          <p:nvPr>
            <p:ph type="title"/>
          </p:nvPr>
        </p:nvSpPr>
        <p:spPr>
          <a:xfrm>
            <a:off x="6949440" y="1682750"/>
            <a:ext cx="4101217" cy="2607896"/>
          </a:xfrm>
        </p:spPr>
        <p:txBody>
          <a:bodyPr vert="horz" lIns="91440" tIns="45720" rIns="91440" bIns="45720" rtlCol="0" anchor="t">
            <a:normAutofit/>
          </a:bodyPr>
          <a:lstStyle/>
          <a:p>
            <a:pPr fontAlgn="t"/>
            <a:r>
              <a:rPr lang="en-US" sz="3400" b="1" kern="1200" dirty="0">
                <a:solidFill>
                  <a:schemeClr val="tx1"/>
                </a:solidFill>
                <a:latin typeface="+mj-lt"/>
                <a:ea typeface="+mj-ea"/>
                <a:cs typeface="+mj-cs"/>
              </a:rPr>
              <a:t> </a:t>
            </a:r>
            <a:br>
              <a:rPr lang="en-US" sz="3400" kern="1200" dirty="0">
                <a:solidFill>
                  <a:schemeClr val="tx1"/>
                </a:solidFill>
                <a:latin typeface="+mj-lt"/>
                <a:ea typeface="+mj-ea"/>
                <a:cs typeface="+mj-cs"/>
              </a:rPr>
            </a:br>
            <a:br>
              <a:rPr lang="en-US" sz="3400" kern="1200" dirty="0">
                <a:solidFill>
                  <a:schemeClr val="tx1"/>
                </a:solidFill>
                <a:latin typeface="+mj-lt"/>
                <a:ea typeface="+mj-ea"/>
                <a:cs typeface="+mj-cs"/>
              </a:rPr>
            </a:br>
            <a:endParaRPr lang="en-US" sz="3400" kern="1200" dirty="0">
              <a:solidFill>
                <a:schemeClr val="tx1"/>
              </a:solidFill>
              <a:latin typeface="+mj-lt"/>
              <a:ea typeface="+mj-ea"/>
              <a:cs typeface="+mj-cs"/>
            </a:endParaRPr>
          </a:p>
        </p:txBody>
      </p:sp>
      <p:sp>
        <p:nvSpPr>
          <p:cNvPr id="5" name="Rectangle 4">
            <a:extLst>
              <a:ext uri="{FF2B5EF4-FFF2-40B4-BE49-F238E27FC236}">
                <a16:creationId xmlns:a16="http://schemas.microsoft.com/office/drawing/2014/main" id="{326FB880-CE73-43FC-A7F6-66109932A2AD}"/>
              </a:ext>
            </a:extLst>
          </p:cNvPr>
          <p:cNvSpPr/>
          <p:nvPr/>
        </p:nvSpPr>
        <p:spPr>
          <a:xfrm>
            <a:off x="952500" y="1664583"/>
            <a:ext cx="10703881" cy="3505200"/>
          </a:xfrm>
          <a:prstGeom prst="rect">
            <a:avLst/>
          </a:prstGeom>
        </p:spPr>
        <p:txBody>
          <a:bodyPr vert="horz" lIns="91440" tIns="45720" rIns="91440" bIns="45720" rtlCol="0">
            <a:normAutofit/>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r>
              <a:rPr lang="en-US" sz="2800" b="1" i="0" u="none" strike="noStrike" baseline="0" dirty="0">
                <a:solidFill>
                  <a:srgbClr val="002060"/>
                </a:solidFill>
                <a:latin typeface="Calibri" panose="020F0502020204030204" pitchFamily="34" charset="0"/>
              </a:rPr>
              <a:t>Federation Membership Meeting &amp; Public Safety Program </a:t>
            </a:r>
          </a:p>
        </p:txBody>
      </p:sp>
      <p:sp>
        <p:nvSpPr>
          <p:cNvPr id="4" name="Rectangle 3">
            <a:extLst>
              <a:ext uri="{FF2B5EF4-FFF2-40B4-BE49-F238E27FC236}">
                <a16:creationId xmlns:a16="http://schemas.microsoft.com/office/drawing/2014/main" id="{C6E54D3A-69E0-4FDA-AF22-C2012C4B9D29}"/>
              </a:ext>
            </a:extLst>
          </p:cNvPr>
          <p:cNvSpPr/>
          <p:nvPr/>
        </p:nvSpPr>
        <p:spPr>
          <a:xfrm>
            <a:off x="6090574" y="801866"/>
            <a:ext cx="5306084" cy="523063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400" dirty="0">
              <a:solidFill>
                <a:srgbClr val="000000"/>
              </a:solidFill>
            </a:endParaRPr>
          </a:p>
        </p:txBody>
      </p:sp>
      <p:sp>
        <p:nvSpPr>
          <p:cNvPr id="6" name="TextBox 5">
            <a:extLst>
              <a:ext uri="{FF2B5EF4-FFF2-40B4-BE49-F238E27FC236}">
                <a16:creationId xmlns:a16="http://schemas.microsoft.com/office/drawing/2014/main" id="{7CA072B8-F37E-488E-A81A-AAD38AD505B4}"/>
              </a:ext>
            </a:extLst>
          </p:cNvPr>
          <p:cNvSpPr txBox="1"/>
          <p:nvPr/>
        </p:nvSpPr>
        <p:spPr>
          <a:xfrm>
            <a:off x="3754121" y="3186038"/>
            <a:ext cx="6177670" cy="2185214"/>
          </a:xfrm>
          <a:prstGeom prst="rect">
            <a:avLst/>
          </a:prstGeom>
          <a:noFill/>
        </p:spPr>
        <p:txBody>
          <a:bodyPr wrap="square" rtlCol="0">
            <a:spAutoFit/>
          </a:bodyPr>
          <a:lstStyle/>
          <a:p>
            <a:r>
              <a:rPr lang="en-US" sz="2800" dirty="0"/>
              <a:t>Kelly Rankin LCSW, CSAC</a:t>
            </a:r>
          </a:p>
          <a:p>
            <a:r>
              <a:rPr lang="en-US" sz="2400" dirty="0"/>
              <a:t>Substance Abuse Prevention Specialist</a:t>
            </a:r>
          </a:p>
          <a:p>
            <a:r>
              <a:rPr lang="en-US" sz="2800" dirty="0"/>
              <a:t>Fairfax County Public Schools </a:t>
            </a:r>
          </a:p>
          <a:p>
            <a:r>
              <a:rPr lang="en-US" sz="2800" dirty="0">
                <a:hlinkClick r:id="rId2">
                  <a:extLst>
                    <a:ext uri="{A12FA001-AC4F-418D-AE19-62706E023703}">
                      <ahyp:hlinkClr xmlns:ahyp="http://schemas.microsoft.com/office/drawing/2018/hyperlinkcolor" val="tx"/>
                    </a:ext>
                  </a:extLst>
                </a:hlinkClick>
              </a:rPr>
              <a:t>Krankin@fcps.edu</a:t>
            </a:r>
            <a:endParaRPr lang="en-US" sz="2800" dirty="0"/>
          </a:p>
          <a:p>
            <a:r>
              <a:rPr lang="en-US" sz="2800" dirty="0"/>
              <a:t>703-287-2744</a:t>
            </a:r>
          </a:p>
        </p:txBody>
      </p:sp>
      <p:pic>
        <p:nvPicPr>
          <p:cNvPr id="7" name="Picture 6">
            <a:extLst>
              <a:ext uri="{FF2B5EF4-FFF2-40B4-BE49-F238E27FC236}">
                <a16:creationId xmlns:a16="http://schemas.microsoft.com/office/drawing/2014/main" id="{F73B0397-304B-7AF5-BDA1-77FAD29135C7}"/>
              </a:ext>
            </a:extLst>
          </p:cNvPr>
          <p:cNvPicPr>
            <a:picLocks noChangeAspect="1"/>
          </p:cNvPicPr>
          <p:nvPr/>
        </p:nvPicPr>
        <p:blipFill>
          <a:blip r:embed="rId3"/>
          <a:stretch>
            <a:fillRect/>
          </a:stretch>
        </p:blipFill>
        <p:spPr>
          <a:xfrm>
            <a:off x="2308488" y="341050"/>
            <a:ext cx="6905625" cy="876300"/>
          </a:xfrm>
          <a:prstGeom prst="rect">
            <a:avLst/>
          </a:prstGeom>
        </p:spPr>
      </p:pic>
    </p:spTree>
    <p:extLst>
      <p:ext uri="{BB962C8B-B14F-4D97-AF65-F5344CB8AC3E}">
        <p14:creationId xmlns:p14="http://schemas.microsoft.com/office/powerpoint/2010/main" val="108753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7E79-5D25-B4CC-2145-9657B041EBAF}"/>
              </a:ext>
            </a:extLst>
          </p:cNvPr>
          <p:cNvSpPr>
            <a:spLocks noGrp="1"/>
          </p:cNvSpPr>
          <p:nvPr>
            <p:ph type="title"/>
          </p:nvPr>
        </p:nvSpPr>
        <p:spPr>
          <a:xfrm>
            <a:off x="471948" y="365125"/>
            <a:ext cx="10881852" cy="1325563"/>
          </a:xfrm>
        </p:spPr>
        <p:txBody>
          <a:bodyPr>
            <a:normAutofit/>
          </a:bodyPr>
          <a:lstStyle/>
          <a:p>
            <a:r>
              <a:rPr lang="en-US" sz="3600" b="0" i="0" dirty="0">
                <a:solidFill>
                  <a:srgbClr val="333333"/>
                </a:solidFill>
                <a:effectLst/>
                <a:latin typeface="Poppins" panose="00000500000000000000" pitchFamily="2" charset="0"/>
              </a:rPr>
              <a:t>Opioid Overdoses in the Fairfax Health District</a:t>
            </a:r>
            <a:br>
              <a:rPr lang="en-US" b="0" i="0" dirty="0">
                <a:solidFill>
                  <a:srgbClr val="333333"/>
                </a:solidFill>
                <a:effectLst/>
                <a:latin typeface="Poppins" panose="00000500000000000000" pitchFamily="2" charset="0"/>
              </a:rPr>
            </a:br>
            <a:endParaRPr lang="en-US" dirty="0"/>
          </a:p>
        </p:txBody>
      </p:sp>
      <p:pic>
        <p:nvPicPr>
          <p:cNvPr id="9" name="Content Placeholder 8">
            <a:extLst>
              <a:ext uri="{FF2B5EF4-FFF2-40B4-BE49-F238E27FC236}">
                <a16:creationId xmlns:a16="http://schemas.microsoft.com/office/drawing/2014/main" id="{6058AF8E-1B23-6C0A-7451-059FA5DAFC7B}"/>
              </a:ext>
            </a:extLst>
          </p:cNvPr>
          <p:cNvPicPr>
            <a:picLocks noGrp="1" noChangeAspect="1"/>
          </p:cNvPicPr>
          <p:nvPr>
            <p:ph idx="1"/>
          </p:nvPr>
        </p:nvPicPr>
        <p:blipFill>
          <a:blip r:embed="rId2"/>
          <a:stretch>
            <a:fillRect/>
          </a:stretch>
        </p:blipFill>
        <p:spPr>
          <a:xfrm>
            <a:off x="2431758" y="1441247"/>
            <a:ext cx="9652087" cy="4477772"/>
          </a:xfrm>
        </p:spPr>
      </p:pic>
      <p:pic>
        <p:nvPicPr>
          <p:cNvPr id="11" name="Picture 10" descr="A qr code on a white background&#10;&#10;Description automatically generated">
            <a:extLst>
              <a:ext uri="{FF2B5EF4-FFF2-40B4-BE49-F238E27FC236}">
                <a16:creationId xmlns:a16="http://schemas.microsoft.com/office/drawing/2014/main" id="{0D42D4E1-0081-771F-D482-B44B43DFB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43" y="4649429"/>
            <a:ext cx="1472327" cy="1472327"/>
          </a:xfrm>
          <a:prstGeom prst="rect">
            <a:avLst/>
          </a:prstGeom>
        </p:spPr>
      </p:pic>
      <p:sp>
        <p:nvSpPr>
          <p:cNvPr id="12" name="TextBox 11">
            <a:extLst>
              <a:ext uri="{FF2B5EF4-FFF2-40B4-BE49-F238E27FC236}">
                <a16:creationId xmlns:a16="http://schemas.microsoft.com/office/drawing/2014/main" id="{99588923-BB7C-EF16-AA06-21E05D2AFE82}"/>
              </a:ext>
            </a:extLst>
          </p:cNvPr>
          <p:cNvSpPr txBox="1"/>
          <p:nvPr/>
        </p:nvSpPr>
        <p:spPr>
          <a:xfrm>
            <a:off x="108155" y="1035164"/>
            <a:ext cx="2231923" cy="3323987"/>
          </a:xfrm>
          <a:prstGeom prst="rect">
            <a:avLst/>
          </a:prstGeom>
          <a:noFill/>
        </p:spPr>
        <p:txBody>
          <a:bodyPr wrap="square" rtlCol="0">
            <a:spAutoFit/>
          </a:bodyPr>
          <a:lstStyle/>
          <a:p>
            <a:r>
              <a:rPr lang="en-US" sz="1400" b="0" i="0" dirty="0">
                <a:effectLst/>
                <a:latin typeface="Poppins" panose="00000500000000000000" pitchFamily="2" charset="0"/>
              </a:rPr>
              <a:t>February 16, 2023: To increase transparency and community awareness, the Fairfax County Health Department has updated the Opioid Overdoses Dashboard. These changes better inform residents about trends in non-fatal and fatal opioid overdoses in the Fairfax Health District. See details at: </a:t>
            </a:r>
            <a:r>
              <a:rPr lang="en-US" sz="1400" b="0" i="0" u="sng" dirty="0">
                <a:effectLst/>
                <a:latin typeface="Poppins" panose="00000500000000000000" pitchFamily="2" charset="0"/>
                <a:hlinkClick r:id="rId4" tooltip="Opioid Overdose Dashboard Updated to Highlight Emerging Threats">
                  <a:extLst>
                    <a:ext uri="{A12FA001-AC4F-418D-AE19-62706E023703}">
                      <ahyp:hlinkClr xmlns:ahyp="http://schemas.microsoft.com/office/drawing/2018/hyperlinkcolor" val="tx"/>
                    </a:ext>
                  </a:extLst>
                </a:hlinkClick>
              </a:rPr>
              <a:t>Opioid </a:t>
            </a:r>
            <a:endParaRPr lang="en-US" sz="1400" dirty="0"/>
          </a:p>
        </p:txBody>
      </p:sp>
    </p:spTree>
    <p:extLst>
      <p:ext uri="{BB962C8B-B14F-4D97-AF65-F5344CB8AC3E}">
        <p14:creationId xmlns:p14="http://schemas.microsoft.com/office/powerpoint/2010/main" val="395778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action="ppaction://hlinksldjump"/>
            <a:extLst>
              <a:ext uri="{FF2B5EF4-FFF2-40B4-BE49-F238E27FC236}">
                <a16:creationId xmlns:a16="http://schemas.microsoft.com/office/drawing/2014/main" id="{7C4E6C8E-713C-0F7A-9B17-BCFAA7111077}"/>
              </a:ext>
            </a:extLst>
          </p:cNvPr>
          <p:cNvPicPr>
            <a:picLocks noGrp="1" noChangeAspect="1"/>
          </p:cNvPicPr>
          <p:nvPr>
            <p:ph idx="1"/>
          </p:nvPr>
        </p:nvPicPr>
        <p:blipFill>
          <a:blip r:embed="rId3"/>
          <a:stretch>
            <a:fillRect/>
          </a:stretch>
        </p:blipFill>
        <p:spPr>
          <a:xfrm>
            <a:off x="2448757" y="1089891"/>
            <a:ext cx="8699653" cy="4902345"/>
          </a:xfrm>
        </p:spPr>
      </p:pic>
      <p:pic>
        <p:nvPicPr>
          <p:cNvPr id="9" name="Picture 8">
            <a:extLst>
              <a:ext uri="{FF2B5EF4-FFF2-40B4-BE49-F238E27FC236}">
                <a16:creationId xmlns:a16="http://schemas.microsoft.com/office/drawing/2014/main" id="{8E999A6B-EFDD-1C50-48BC-74A04D8D1EF6}"/>
              </a:ext>
            </a:extLst>
          </p:cNvPr>
          <p:cNvPicPr>
            <a:picLocks noChangeAspect="1"/>
          </p:cNvPicPr>
          <p:nvPr/>
        </p:nvPicPr>
        <p:blipFill>
          <a:blip r:embed="rId4"/>
          <a:stretch>
            <a:fillRect/>
          </a:stretch>
        </p:blipFill>
        <p:spPr>
          <a:xfrm>
            <a:off x="885848" y="126640"/>
            <a:ext cx="10900593" cy="963251"/>
          </a:xfrm>
          <a:prstGeom prst="rect">
            <a:avLst/>
          </a:prstGeom>
        </p:spPr>
      </p:pic>
    </p:spTree>
    <p:extLst>
      <p:ext uri="{BB962C8B-B14F-4D97-AF65-F5344CB8AC3E}">
        <p14:creationId xmlns:p14="http://schemas.microsoft.com/office/powerpoint/2010/main" val="123281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C7F9-37D0-BBB5-CFF0-88592884F7A5}"/>
              </a:ext>
            </a:extLst>
          </p:cNvPr>
          <p:cNvSpPr>
            <a:spLocks noGrp="1"/>
          </p:cNvSpPr>
          <p:nvPr>
            <p:ph type="title"/>
          </p:nvPr>
        </p:nvSpPr>
        <p:spPr/>
        <p:txBody>
          <a:bodyPr/>
          <a:lstStyle/>
          <a:p>
            <a:r>
              <a:rPr lang="en-US" dirty="0"/>
              <a:t>2020</a:t>
            </a:r>
          </a:p>
        </p:txBody>
      </p:sp>
      <p:pic>
        <p:nvPicPr>
          <p:cNvPr id="4" name="Content Placeholder 3">
            <a:extLst>
              <a:ext uri="{FF2B5EF4-FFF2-40B4-BE49-F238E27FC236}">
                <a16:creationId xmlns:a16="http://schemas.microsoft.com/office/drawing/2014/main" id="{E34CEBBC-496B-D414-CA7D-29005670DB0D}"/>
              </a:ext>
            </a:extLst>
          </p:cNvPr>
          <p:cNvPicPr>
            <a:picLocks noGrp="1" noChangeAspect="1"/>
          </p:cNvPicPr>
          <p:nvPr>
            <p:ph idx="1"/>
          </p:nvPr>
        </p:nvPicPr>
        <p:blipFill>
          <a:blip r:embed="rId2"/>
          <a:stretch>
            <a:fillRect/>
          </a:stretch>
        </p:blipFill>
        <p:spPr>
          <a:xfrm>
            <a:off x="2355136" y="1163782"/>
            <a:ext cx="8405970" cy="4736090"/>
          </a:xfrm>
          <a:prstGeom prst="rect">
            <a:avLst/>
          </a:prstGeom>
        </p:spPr>
      </p:pic>
      <p:pic>
        <p:nvPicPr>
          <p:cNvPr id="5" name="Picture 4">
            <a:hlinkClick r:id="rId3" action="ppaction://hlinksldjump"/>
            <a:extLst>
              <a:ext uri="{FF2B5EF4-FFF2-40B4-BE49-F238E27FC236}">
                <a16:creationId xmlns:a16="http://schemas.microsoft.com/office/drawing/2014/main" id="{A642C9FA-4946-38DB-0A2C-7BD026A2754D}"/>
              </a:ext>
            </a:extLst>
          </p:cNvPr>
          <p:cNvPicPr>
            <a:picLocks noChangeAspect="1"/>
          </p:cNvPicPr>
          <p:nvPr/>
        </p:nvPicPr>
        <p:blipFill>
          <a:blip r:embed="rId4"/>
          <a:stretch>
            <a:fillRect/>
          </a:stretch>
        </p:blipFill>
        <p:spPr>
          <a:xfrm>
            <a:off x="5708073" y="4737096"/>
            <a:ext cx="3001817" cy="1069774"/>
          </a:xfrm>
          <a:prstGeom prst="rect">
            <a:avLst/>
          </a:prstGeom>
        </p:spPr>
      </p:pic>
    </p:spTree>
    <p:extLst>
      <p:ext uri="{BB962C8B-B14F-4D97-AF65-F5344CB8AC3E}">
        <p14:creationId xmlns:p14="http://schemas.microsoft.com/office/powerpoint/2010/main" val="591161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12B9BC-28B3-5A92-5794-54756E19D229}"/>
              </a:ext>
            </a:extLst>
          </p:cNvPr>
          <p:cNvPicPr>
            <a:picLocks noGrp="1" noChangeAspect="1"/>
          </p:cNvPicPr>
          <p:nvPr>
            <p:ph idx="1"/>
          </p:nvPr>
        </p:nvPicPr>
        <p:blipFill>
          <a:blip r:embed="rId2"/>
          <a:stretch>
            <a:fillRect/>
          </a:stretch>
        </p:blipFill>
        <p:spPr>
          <a:xfrm>
            <a:off x="1838427" y="895928"/>
            <a:ext cx="9356787" cy="5271799"/>
          </a:xfrm>
          <a:prstGeom prst="rect">
            <a:avLst/>
          </a:prstGeom>
        </p:spPr>
      </p:pic>
      <p:pic>
        <p:nvPicPr>
          <p:cNvPr id="6" name="Picture 5">
            <a:hlinkClick r:id="rId3" action="ppaction://hlinksldjump"/>
            <a:extLst>
              <a:ext uri="{FF2B5EF4-FFF2-40B4-BE49-F238E27FC236}">
                <a16:creationId xmlns:a16="http://schemas.microsoft.com/office/drawing/2014/main" id="{AC102349-AFDD-2296-8CCA-F2BF33618F4C}"/>
              </a:ext>
            </a:extLst>
          </p:cNvPr>
          <p:cNvPicPr>
            <a:picLocks noChangeAspect="1"/>
          </p:cNvPicPr>
          <p:nvPr/>
        </p:nvPicPr>
        <p:blipFill>
          <a:blip r:embed="rId4"/>
          <a:stretch>
            <a:fillRect/>
          </a:stretch>
        </p:blipFill>
        <p:spPr>
          <a:xfrm>
            <a:off x="6436880" y="4870161"/>
            <a:ext cx="2495550" cy="1200150"/>
          </a:xfrm>
          <a:prstGeom prst="rect">
            <a:avLst/>
          </a:prstGeom>
        </p:spPr>
      </p:pic>
    </p:spTree>
    <p:extLst>
      <p:ext uri="{BB962C8B-B14F-4D97-AF65-F5344CB8AC3E}">
        <p14:creationId xmlns:p14="http://schemas.microsoft.com/office/powerpoint/2010/main" val="61743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709CCA-F214-DDC2-39EE-DB8E2EC991C1}"/>
              </a:ext>
            </a:extLst>
          </p:cNvPr>
          <p:cNvPicPr>
            <a:picLocks noChangeAspect="1"/>
          </p:cNvPicPr>
          <p:nvPr/>
        </p:nvPicPr>
        <p:blipFill>
          <a:blip r:embed="rId2"/>
          <a:stretch>
            <a:fillRect/>
          </a:stretch>
        </p:blipFill>
        <p:spPr>
          <a:xfrm>
            <a:off x="863022" y="1038688"/>
            <a:ext cx="9680505" cy="5454188"/>
          </a:xfrm>
          <a:prstGeom prst="rect">
            <a:avLst/>
          </a:prstGeom>
        </p:spPr>
      </p:pic>
      <p:pic>
        <p:nvPicPr>
          <p:cNvPr id="10" name="Picture 9">
            <a:extLst>
              <a:ext uri="{FF2B5EF4-FFF2-40B4-BE49-F238E27FC236}">
                <a16:creationId xmlns:a16="http://schemas.microsoft.com/office/drawing/2014/main" id="{64E94787-B866-ABDE-76EB-BD16DC550EFF}"/>
              </a:ext>
            </a:extLst>
          </p:cNvPr>
          <p:cNvPicPr>
            <a:picLocks noChangeAspect="1"/>
          </p:cNvPicPr>
          <p:nvPr/>
        </p:nvPicPr>
        <p:blipFill>
          <a:blip r:embed="rId3"/>
          <a:stretch>
            <a:fillRect/>
          </a:stretch>
        </p:blipFill>
        <p:spPr>
          <a:xfrm>
            <a:off x="6508893" y="5054601"/>
            <a:ext cx="1704975" cy="1438275"/>
          </a:xfrm>
          <a:prstGeom prst="rect">
            <a:avLst/>
          </a:prstGeom>
        </p:spPr>
      </p:pic>
      <p:sp>
        <p:nvSpPr>
          <p:cNvPr id="11" name="TextBox 10">
            <a:extLst>
              <a:ext uri="{FF2B5EF4-FFF2-40B4-BE49-F238E27FC236}">
                <a16:creationId xmlns:a16="http://schemas.microsoft.com/office/drawing/2014/main" id="{B6C65E8F-52A6-C5C1-540A-3FCD1D82F502}"/>
              </a:ext>
            </a:extLst>
          </p:cNvPr>
          <p:cNvSpPr txBox="1"/>
          <p:nvPr/>
        </p:nvSpPr>
        <p:spPr>
          <a:xfrm>
            <a:off x="863022" y="277091"/>
            <a:ext cx="3635087" cy="769441"/>
          </a:xfrm>
          <a:prstGeom prst="rect">
            <a:avLst/>
          </a:prstGeom>
          <a:noFill/>
        </p:spPr>
        <p:txBody>
          <a:bodyPr wrap="square" rtlCol="0">
            <a:spAutoFit/>
          </a:bodyPr>
          <a:lstStyle/>
          <a:p>
            <a:r>
              <a:rPr lang="en-US" sz="4400" dirty="0"/>
              <a:t>2023</a:t>
            </a:r>
          </a:p>
        </p:txBody>
      </p:sp>
    </p:spTree>
    <p:extLst>
      <p:ext uri="{BB962C8B-B14F-4D97-AF65-F5344CB8AC3E}">
        <p14:creationId xmlns:p14="http://schemas.microsoft.com/office/powerpoint/2010/main" val="200665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p:nvPr/>
        </p:nvSpPr>
        <p:spPr>
          <a:xfrm>
            <a:off x="1524000" y="1"/>
            <a:ext cx="9144000" cy="6858000"/>
          </a:xfrm>
          <a:prstGeom prst="rect">
            <a:avLst/>
          </a:prstGeom>
          <a:gradFill>
            <a:gsLst>
              <a:gs pos="0">
                <a:srgbClr val="00AEC7">
                  <a:alpha val="81960"/>
                </a:srgbClr>
              </a:gs>
              <a:gs pos="25000">
                <a:srgbClr val="00AEC7">
                  <a:alpha val="60000"/>
                </a:srgbClr>
              </a:gs>
              <a:gs pos="94000">
                <a:srgbClr val="004D5F"/>
              </a:gs>
              <a:gs pos="100000">
                <a:srgbClr val="004D5F"/>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86" name="Google Shape;186;p28"/>
          <p:cNvPicPr preferRelativeResize="0"/>
          <p:nvPr/>
        </p:nvPicPr>
        <p:blipFill rotWithShape="1">
          <a:blip r:embed="rId3">
            <a:alphaModFix/>
          </a:blip>
          <a:srcRect l="12500" r="12500"/>
          <a:stretch/>
        </p:blipFill>
        <p:spPr>
          <a:xfrm>
            <a:off x="1524000" y="0"/>
            <a:ext cx="9144000" cy="6858000"/>
          </a:xfrm>
          <a:prstGeom prst="rect">
            <a:avLst/>
          </a:prstGeom>
          <a:noFill/>
          <a:ln>
            <a:noFill/>
          </a:ln>
        </p:spPr>
      </p:pic>
      <p:sp>
        <p:nvSpPr>
          <p:cNvPr id="187" name="Google Shape;187;p28"/>
          <p:cNvSpPr/>
          <p:nvPr/>
        </p:nvSpPr>
        <p:spPr>
          <a:xfrm>
            <a:off x="2179410" y="-3970"/>
            <a:ext cx="7748362" cy="6874811"/>
          </a:xfrm>
          <a:custGeom>
            <a:avLst/>
            <a:gdLst/>
            <a:ahLst/>
            <a:cxnLst/>
            <a:rect l="l" t="t" r="r" b="b"/>
            <a:pathLst>
              <a:path w="7837716" h="6858000" extrusionOk="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lt1"/>
          </a:solidFill>
          <a:ln w="25400" cap="flat" cmpd="sng">
            <a:solidFill>
              <a:srgbClr val="82E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88" name="Google Shape;188;p28"/>
          <p:cNvPicPr preferRelativeResize="0"/>
          <p:nvPr/>
        </p:nvPicPr>
        <p:blipFill rotWithShape="1">
          <a:blip r:embed="rId4">
            <a:alphaModFix/>
          </a:blip>
          <a:srcRect/>
          <a:stretch/>
        </p:blipFill>
        <p:spPr>
          <a:xfrm>
            <a:off x="3818045" y="476990"/>
            <a:ext cx="4201049" cy="5937879"/>
          </a:xfrm>
          <a:prstGeom prst="rect">
            <a:avLst/>
          </a:prstGeom>
          <a:noFill/>
          <a:ln>
            <a:noFill/>
          </a:ln>
        </p:spPr>
      </p:pic>
      <p:sp>
        <p:nvSpPr>
          <p:cNvPr id="189" name="Google Shape;189;p28"/>
          <p:cNvSpPr txBox="1"/>
          <p:nvPr/>
        </p:nvSpPr>
        <p:spPr>
          <a:xfrm>
            <a:off x="8019093" y="6414869"/>
            <a:ext cx="256409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https://awareawakealive.org/</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6159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1" name="Google Shape;131;p21"/>
          <p:cNvPicPr preferRelativeResize="0"/>
          <p:nvPr/>
        </p:nvPicPr>
        <p:blipFill rotWithShape="1">
          <a:blip r:embed="rId3">
            <a:alphaModFix/>
          </a:blip>
          <a:srcRect l="3132" t="7524" r="75105" b="57797"/>
          <a:stretch/>
        </p:blipFill>
        <p:spPr>
          <a:xfrm>
            <a:off x="1097281" y="1195754"/>
            <a:ext cx="2321169" cy="1913207"/>
          </a:xfrm>
          <a:prstGeom prst="rect">
            <a:avLst/>
          </a:prstGeom>
          <a:noFill/>
          <a:ln>
            <a:noFill/>
          </a:ln>
        </p:spPr>
      </p:pic>
      <p:sp>
        <p:nvSpPr>
          <p:cNvPr id="2" name="TextBox 1">
            <a:extLst>
              <a:ext uri="{FF2B5EF4-FFF2-40B4-BE49-F238E27FC236}">
                <a16:creationId xmlns:a16="http://schemas.microsoft.com/office/drawing/2014/main" id="{A3E74A41-D8C4-40E9-A749-80307920A143}"/>
              </a:ext>
            </a:extLst>
          </p:cNvPr>
          <p:cNvSpPr txBox="1"/>
          <p:nvPr/>
        </p:nvSpPr>
        <p:spPr>
          <a:xfrm>
            <a:off x="134400" y="123971"/>
            <a:ext cx="7564800" cy="50276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219140"/>
            <a:r>
              <a:rPr lang="en-US" sz="2667" b="1">
                <a:ea typeface="+mn-ea"/>
              </a:rPr>
              <a:t>What Does an Opioid Overdose Look Like? </a:t>
            </a:r>
          </a:p>
        </p:txBody>
      </p:sp>
      <p:sp>
        <p:nvSpPr>
          <p:cNvPr id="4" name="TextBox 3">
            <a:extLst>
              <a:ext uri="{FF2B5EF4-FFF2-40B4-BE49-F238E27FC236}">
                <a16:creationId xmlns:a16="http://schemas.microsoft.com/office/drawing/2014/main" id="{B48E25B3-3C97-4916-A5B9-781A23CA2419}"/>
              </a:ext>
            </a:extLst>
          </p:cNvPr>
          <p:cNvSpPr txBox="1"/>
          <p:nvPr/>
        </p:nvSpPr>
        <p:spPr>
          <a:xfrm>
            <a:off x="942535" y="5895985"/>
            <a:ext cx="2785403"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pPr>
            <a:r>
              <a:rPr lang="en-US" sz="1800" b="1" kern="1200">
                <a:solidFill>
                  <a:srgbClr val="C00000"/>
                </a:solidFill>
                <a:ea typeface="+mn-ea"/>
                <a:cs typeface="+mn-cs"/>
              </a:rPr>
              <a:t>Blue Lips &amp; Nails</a:t>
            </a:r>
          </a:p>
          <a:p>
            <a:pPr defTabSz="914377">
              <a:buClrTx/>
            </a:pPr>
            <a:endParaRPr lang="en-US" sz="1800" kern="1200">
              <a:ea typeface="+mn-ea"/>
              <a:cs typeface="+mn-cs"/>
            </a:endParaRPr>
          </a:p>
        </p:txBody>
      </p:sp>
      <p:pic>
        <p:nvPicPr>
          <p:cNvPr id="5" name="Picture 4">
            <a:extLst>
              <a:ext uri="{FF2B5EF4-FFF2-40B4-BE49-F238E27FC236}">
                <a16:creationId xmlns:a16="http://schemas.microsoft.com/office/drawing/2014/main" id="{B1C5FA5B-0571-4BBE-A262-B8EA17E9D5B6}"/>
              </a:ext>
            </a:extLst>
          </p:cNvPr>
          <p:cNvPicPr>
            <a:picLocks noChangeAspect="1"/>
          </p:cNvPicPr>
          <p:nvPr/>
        </p:nvPicPr>
        <p:blipFill>
          <a:blip r:embed="rId4"/>
          <a:stretch>
            <a:fillRect/>
          </a:stretch>
        </p:blipFill>
        <p:spPr>
          <a:xfrm>
            <a:off x="4708423" y="1216540"/>
            <a:ext cx="2334971" cy="1816765"/>
          </a:xfrm>
          <a:prstGeom prst="rect">
            <a:avLst/>
          </a:prstGeom>
        </p:spPr>
      </p:pic>
      <p:pic>
        <p:nvPicPr>
          <p:cNvPr id="6" name="Picture 5">
            <a:extLst>
              <a:ext uri="{FF2B5EF4-FFF2-40B4-BE49-F238E27FC236}">
                <a16:creationId xmlns:a16="http://schemas.microsoft.com/office/drawing/2014/main" id="{EE1B20F7-B02A-4375-AF4B-23CCADC7047A}"/>
              </a:ext>
            </a:extLst>
          </p:cNvPr>
          <p:cNvPicPr>
            <a:picLocks noChangeAspect="1"/>
          </p:cNvPicPr>
          <p:nvPr/>
        </p:nvPicPr>
        <p:blipFill>
          <a:blip r:embed="rId5"/>
          <a:stretch>
            <a:fillRect/>
          </a:stretch>
        </p:blipFill>
        <p:spPr>
          <a:xfrm>
            <a:off x="8333369" y="1189105"/>
            <a:ext cx="2249619" cy="1871635"/>
          </a:xfrm>
          <a:prstGeom prst="rect">
            <a:avLst/>
          </a:prstGeom>
        </p:spPr>
      </p:pic>
      <p:sp>
        <p:nvSpPr>
          <p:cNvPr id="9" name="TextBox 8">
            <a:extLst>
              <a:ext uri="{FF2B5EF4-FFF2-40B4-BE49-F238E27FC236}">
                <a16:creationId xmlns:a16="http://schemas.microsoft.com/office/drawing/2014/main" id="{34D27906-03E5-45A8-A9C9-962CE9C0E015}"/>
              </a:ext>
            </a:extLst>
          </p:cNvPr>
          <p:cNvSpPr txBox="1"/>
          <p:nvPr/>
        </p:nvSpPr>
        <p:spPr>
          <a:xfrm>
            <a:off x="4483208" y="3108961"/>
            <a:ext cx="2785403"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pPr>
            <a:r>
              <a:rPr lang="en-US" sz="1800" b="1" kern="1200">
                <a:solidFill>
                  <a:srgbClr val="C00000"/>
                </a:solidFill>
                <a:ea typeface="+mn-ea"/>
                <a:cs typeface="+mn-cs"/>
              </a:rPr>
              <a:t>Slow or Not Breathing</a:t>
            </a:r>
          </a:p>
          <a:p>
            <a:pPr algn="ctr" defTabSz="914377">
              <a:buClrTx/>
            </a:pPr>
            <a:r>
              <a:rPr lang="en-US" sz="1400" kern="1200">
                <a:ea typeface="+mn-ea"/>
                <a:cs typeface="+mn-cs"/>
              </a:rPr>
              <a:t>A breath every 5 seconds is normal</a:t>
            </a:r>
          </a:p>
          <a:p>
            <a:pPr defTabSz="914377">
              <a:buClrTx/>
            </a:pPr>
            <a:endParaRPr lang="en-US" sz="1800" kern="1200">
              <a:ea typeface="+mn-ea"/>
              <a:cs typeface="+mn-cs"/>
            </a:endParaRPr>
          </a:p>
        </p:txBody>
      </p:sp>
      <p:sp>
        <p:nvSpPr>
          <p:cNvPr id="10" name="TextBox 9">
            <a:extLst>
              <a:ext uri="{FF2B5EF4-FFF2-40B4-BE49-F238E27FC236}">
                <a16:creationId xmlns:a16="http://schemas.microsoft.com/office/drawing/2014/main" id="{0DA3C6C4-E623-4E6B-883F-82E10AA0E488}"/>
              </a:ext>
            </a:extLst>
          </p:cNvPr>
          <p:cNvSpPr txBox="1"/>
          <p:nvPr/>
        </p:nvSpPr>
        <p:spPr>
          <a:xfrm>
            <a:off x="7995744" y="3108961"/>
            <a:ext cx="2785403"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pPr>
            <a:r>
              <a:rPr lang="en-US" sz="1800" b="1" kern="1200">
                <a:solidFill>
                  <a:srgbClr val="C00000"/>
                </a:solidFill>
                <a:ea typeface="+mn-ea"/>
                <a:cs typeface="+mn-cs"/>
              </a:rPr>
              <a:t>Making Sounds</a:t>
            </a:r>
          </a:p>
          <a:p>
            <a:pPr algn="ctr" defTabSz="914377">
              <a:buClrTx/>
            </a:pPr>
            <a:r>
              <a:rPr lang="en-US" sz="1400" kern="1200">
                <a:ea typeface="+mn-ea"/>
                <a:cs typeface="+mn-cs"/>
              </a:rPr>
              <a:t>Chocking, gurgling sounds, or snoring</a:t>
            </a:r>
          </a:p>
          <a:p>
            <a:pPr defTabSz="914377">
              <a:buClrTx/>
            </a:pPr>
            <a:endParaRPr lang="en-US" sz="1800" kern="1200">
              <a:ea typeface="+mn-ea"/>
              <a:cs typeface="+mn-cs"/>
            </a:endParaRPr>
          </a:p>
        </p:txBody>
      </p:sp>
      <p:pic>
        <p:nvPicPr>
          <p:cNvPr id="11" name="Google Shape;131;p21">
            <a:extLst>
              <a:ext uri="{FF2B5EF4-FFF2-40B4-BE49-F238E27FC236}">
                <a16:creationId xmlns:a16="http://schemas.microsoft.com/office/drawing/2014/main" id="{9DDD7888-5C9D-4530-A7F5-446E58B6FFB6}"/>
              </a:ext>
            </a:extLst>
          </p:cNvPr>
          <p:cNvPicPr preferRelativeResize="0"/>
          <p:nvPr/>
        </p:nvPicPr>
        <p:blipFill rotWithShape="1">
          <a:blip r:embed="rId3">
            <a:alphaModFix/>
          </a:blip>
          <a:srcRect l="3660" t="56991" r="74710" b="8585"/>
          <a:stretch/>
        </p:blipFill>
        <p:spPr>
          <a:xfrm>
            <a:off x="1181684" y="3996845"/>
            <a:ext cx="2307101" cy="1899139"/>
          </a:xfrm>
          <a:prstGeom prst="rect">
            <a:avLst/>
          </a:prstGeom>
          <a:noFill/>
          <a:ln>
            <a:noFill/>
          </a:ln>
        </p:spPr>
      </p:pic>
      <p:sp>
        <p:nvSpPr>
          <p:cNvPr id="12" name="TextBox 11">
            <a:extLst>
              <a:ext uri="{FF2B5EF4-FFF2-40B4-BE49-F238E27FC236}">
                <a16:creationId xmlns:a16="http://schemas.microsoft.com/office/drawing/2014/main" id="{45E31AB9-79F8-495B-AE88-E7C7BB423449}"/>
              </a:ext>
            </a:extLst>
          </p:cNvPr>
          <p:cNvSpPr txBox="1"/>
          <p:nvPr/>
        </p:nvSpPr>
        <p:spPr>
          <a:xfrm>
            <a:off x="942533" y="3095837"/>
            <a:ext cx="2785403"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pPr>
            <a:r>
              <a:rPr lang="en-US" sz="1800" b="1" kern="1200">
                <a:solidFill>
                  <a:srgbClr val="C00000"/>
                </a:solidFill>
                <a:ea typeface="+mn-ea"/>
                <a:cs typeface="+mn-cs"/>
              </a:rPr>
              <a:t>Not Responding</a:t>
            </a:r>
          </a:p>
          <a:p>
            <a:pPr algn="ctr" defTabSz="914377">
              <a:buClrTx/>
            </a:pPr>
            <a:r>
              <a:rPr lang="en-US" sz="1400" kern="1200">
                <a:ea typeface="+mn-ea"/>
                <a:cs typeface="+mn-cs"/>
              </a:rPr>
              <a:t>Doesn’t move and can’t be woken</a:t>
            </a:r>
          </a:p>
          <a:p>
            <a:pPr defTabSz="914377">
              <a:buClrTx/>
            </a:pPr>
            <a:endParaRPr lang="en-US" sz="1800" kern="1200">
              <a:ea typeface="+mn-ea"/>
              <a:cs typeface="+mn-cs"/>
            </a:endParaRPr>
          </a:p>
        </p:txBody>
      </p:sp>
      <p:pic>
        <p:nvPicPr>
          <p:cNvPr id="13" name="Google Shape;131;p21">
            <a:extLst>
              <a:ext uri="{FF2B5EF4-FFF2-40B4-BE49-F238E27FC236}">
                <a16:creationId xmlns:a16="http://schemas.microsoft.com/office/drawing/2014/main" id="{3BC26FAF-54C1-4CBB-A730-7D44F805E4B9}"/>
              </a:ext>
            </a:extLst>
          </p:cNvPr>
          <p:cNvPicPr preferRelativeResize="0"/>
          <p:nvPr/>
        </p:nvPicPr>
        <p:blipFill rotWithShape="1">
          <a:blip r:embed="rId3">
            <a:alphaModFix/>
          </a:blip>
          <a:srcRect l="38877" t="56992" r="39361" b="8330"/>
          <a:stretch/>
        </p:blipFill>
        <p:spPr>
          <a:xfrm>
            <a:off x="4909626" y="3924886"/>
            <a:ext cx="2321169" cy="1913207"/>
          </a:xfrm>
          <a:prstGeom prst="rect">
            <a:avLst/>
          </a:prstGeom>
          <a:noFill/>
          <a:ln>
            <a:noFill/>
          </a:ln>
        </p:spPr>
      </p:pic>
      <p:sp>
        <p:nvSpPr>
          <p:cNvPr id="14" name="TextBox 13">
            <a:extLst>
              <a:ext uri="{FF2B5EF4-FFF2-40B4-BE49-F238E27FC236}">
                <a16:creationId xmlns:a16="http://schemas.microsoft.com/office/drawing/2014/main" id="{3754CCD6-4653-4463-9D23-78B0FFA9301F}"/>
              </a:ext>
            </a:extLst>
          </p:cNvPr>
          <p:cNvSpPr txBox="1"/>
          <p:nvPr/>
        </p:nvSpPr>
        <p:spPr>
          <a:xfrm>
            <a:off x="4708424" y="5895983"/>
            <a:ext cx="2785403"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pPr>
            <a:r>
              <a:rPr lang="en-US" sz="1800" b="1" kern="1200">
                <a:solidFill>
                  <a:srgbClr val="C00000"/>
                </a:solidFill>
                <a:ea typeface="+mn-ea"/>
                <a:cs typeface="+mn-cs"/>
              </a:rPr>
              <a:t>Cold or Clammy Skin</a:t>
            </a:r>
          </a:p>
          <a:p>
            <a:pPr defTabSz="914377">
              <a:buClrTx/>
            </a:pPr>
            <a:endParaRPr lang="en-US" sz="1800" kern="1200">
              <a:ea typeface="+mn-ea"/>
              <a:cs typeface="+mn-cs"/>
            </a:endParaRPr>
          </a:p>
        </p:txBody>
      </p:sp>
      <p:pic>
        <p:nvPicPr>
          <p:cNvPr id="7" name="Picture 6">
            <a:extLst>
              <a:ext uri="{FF2B5EF4-FFF2-40B4-BE49-F238E27FC236}">
                <a16:creationId xmlns:a16="http://schemas.microsoft.com/office/drawing/2014/main" id="{C3077535-E156-46C4-B627-2615D578F8F3}"/>
              </a:ext>
            </a:extLst>
          </p:cNvPr>
          <p:cNvPicPr>
            <a:picLocks noChangeAspect="1"/>
          </p:cNvPicPr>
          <p:nvPr/>
        </p:nvPicPr>
        <p:blipFill>
          <a:blip r:embed="rId6"/>
          <a:stretch>
            <a:fillRect/>
          </a:stretch>
        </p:blipFill>
        <p:spPr>
          <a:xfrm>
            <a:off x="8293763" y="3893301"/>
            <a:ext cx="2487384" cy="1944793"/>
          </a:xfrm>
          <a:prstGeom prst="rect">
            <a:avLst/>
          </a:prstGeom>
        </p:spPr>
      </p:pic>
      <p:sp>
        <p:nvSpPr>
          <p:cNvPr id="16" name="TextBox 15">
            <a:extLst>
              <a:ext uri="{FF2B5EF4-FFF2-40B4-BE49-F238E27FC236}">
                <a16:creationId xmlns:a16="http://schemas.microsoft.com/office/drawing/2014/main" id="{D89E0C0A-038A-419D-9E25-5B50605F75F2}"/>
              </a:ext>
            </a:extLst>
          </p:cNvPr>
          <p:cNvSpPr txBox="1"/>
          <p:nvPr/>
        </p:nvSpPr>
        <p:spPr>
          <a:xfrm>
            <a:off x="8144753" y="5895983"/>
            <a:ext cx="2785403"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pPr>
            <a:r>
              <a:rPr lang="en-US" sz="1800" b="1" kern="1200">
                <a:solidFill>
                  <a:srgbClr val="C00000"/>
                </a:solidFill>
                <a:ea typeface="+mn-ea"/>
                <a:cs typeface="+mn-cs"/>
              </a:rPr>
              <a:t>Tiny Pupils</a:t>
            </a:r>
          </a:p>
          <a:p>
            <a:pPr defTabSz="914377">
              <a:buClrTx/>
            </a:pPr>
            <a:endParaRPr lang="en-US" sz="1800" kern="1200">
              <a:ea typeface="+mn-ea"/>
              <a:cs typeface="+mn-cs"/>
            </a:endParaRPr>
          </a:p>
        </p:txBody>
      </p:sp>
      <p:sp>
        <p:nvSpPr>
          <p:cNvPr id="18" name="TextBox 17">
            <a:extLst>
              <a:ext uri="{FF2B5EF4-FFF2-40B4-BE49-F238E27FC236}">
                <a16:creationId xmlns:a16="http://schemas.microsoft.com/office/drawing/2014/main" id="{F93760FC-EB14-4CE4-8706-ABC701041B86}"/>
              </a:ext>
            </a:extLst>
          </p:cNvPr>
          <p:cNvSpPr txBox="1"/>
          <p:nvPr/>
        </p:nvSpPr>
        <p:spPr>
          <a:xfrm>
            <a:off x="9592601" y="6419203"/>
            <a:ext cx="2675107" cy="24622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pPr>
            <a:r>
              <a:rPr lang="en-US" sz="1000" i="1" kern="1200">
                <a:solidFill>
                  <a:srgbClr val="FFFFFF">
                    <a:lumMod val="65000"/>
                  </a:srgbClr>
                </a:solidFill>
                <a:ea typeface="+mn-ea"/>
                <a:cs typeface="+mn-cs"/>
              </a:rPr>
              <a:t>source: kingcounty.gov</a:t>
            </a:r>
          </a:p>
        </p:txBody>
      </p:sp>
      <p:sp>
        <p:nvSpPr>
          <p:cNvPr id="15" name="TextBox 14">
            <a:extLst>
              <a:ext uri="{FF2B5EF4-FFF2-40B4-BE49-F238E27FC236}">
                <a16:creationId xmlns:a16="http://schemas.microsoft.com/office/drawing/2014/main" id="{00ECB968-78E4-4DC7-88EE-CD9DB4956E62}"/>
              </a:ext>
            </a:extLst>
          </p:cNvPr>
          <p:cNvSpPr txBox="1"/>
          <p:nvPr/>
        </p:nvSpPr>
        <p:spPr>
          <a:xfrm>
            <a:off x="4708423" y="789318"/>
            <a:ext cx="3504391"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pPr>
            <a:r>
              <a:rPr lang="en-US" sz="1800" b="1" kern="1200">
                <a:solidFill>
                  <a:srgbClr val="00AEC7">
                    <a:lumMod val="50000"/>
                  </a:srgbClr>
                </a:solidFill>
                <a:ea typeface="+mn-ea"/>
                <a:cs typeface="+mn-cs"/>
              </a:rPr>
              <a:t>KNOW THE SIGNS </a:t>
            </a:r>
          </a:p>
        </p:txBody>
      </p:sp>
    </p:spTree>
    <p:extLst>
      <p:ext uri="{BB962C8B-B14F-4D97-AF65-F5344CB8AC3E}">
        <p14:creationId xmlns:p14="http://schemas.microsoft.com/office/powerpoint/2010/main" val="284462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2381252" y="381000"/>
            <a:ext cx="7372349" cy="5334000"/>
          </a:xfrm>
        </p:spPr>
        <p:txBody>
          <a:bodyPr>
            <a:normAutofit/>
          </a:bodyPr>
          <a:lstStyle/>
          <a:p>
            <a:pPr marL="571500" indent="-571500">
              <a:lnSpc>
                <a:spcPct val="90000"/>
              </a:lnSpc>
              <a:buNone/>
            </a:pPr>
            <a:endParaRPr lang="en-US" dirty="0">
              <a:latin typeface="Candara" pitchFamily="34" charset="0"/>
            </a:endParaRPr>
          </a:p>
          <a:p>
            <a:pPr marL="571500" indent="-571500">
              <a:lnSpc>
                <a:spcPct val="90000"/>
              </a:lnSpc>
              <a:buNone/>
            </a:pPr>
            <a:endParaRPr lang="en-US" sz="2800" dirty="0">
              <a:latin typeface="Candara" pitchFamily="34" charset="0"/>
            </a:endParaRPr>
          </a:p>
          <a:p>
            <a:pPr marL="0" indent="-571500" algn="ctr">
              <a:lnSpc>
                <a:spcPct val="90000"/>
              </a:lnSpc>
              <a:buNone/>
            </a:pPr>
            <a:r>
              <a:rPr lang="en-US" sz="4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Naloxone is the only effective response to an opioid overdose emergency!</a:t>
            </a:r>
          </a:p>
          <a:p>
            <a:pPr marL="0" indent="-571500" algn="ctr">
              <a:lnSpc>
                <a:spcPct val="90000"/>
              </a:lnSpc>
              <a:buNone/>
            </a:pPr>
            <a:endParaRPr lang="en-US" sz="40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US" sz="4000" dirty="0">
                <a:latin typeface="Calibri" panose="020F0502020204030204" pitchFamily="34" charset="0"/>
                <a:cs typeface="Calibri" panose="020F0502020204030204" pitchFamily="34" charset="0"/>
              </a:rPr>
              <a:t>Nothing else will work – vomiting, ice baths, other drugs, slapping, etc.</a:t>
            </a: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spTree>
    <p:extLst>
      <p:ext uri="{BB962C8B-B14F-4D97-AF65-F5344CB8AC3E}">
        <p14:creationId xmlns:p14="http://schemas.microsoft.com/office/powerpoint/2010/main" val="17621274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29E7461E-D3EF-467C-90B0-A07159CA6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560B53F-89B4-4A90-B941-09A2E7A06684}"/>
              </a:ext>
            </a:extLst>
          </p:cNvPr>
          <p:cNvSpPr>
            <a:spLocks noGrp="1"/>
          </p:cNvSpPr>
          <p:nvPr>
            <p:ph type="title"/>
          </p:nvPr>
        </p:nvSpPr>
        <p:spPr>
          <a:xfrm>
            <a:off x="1143000" y="609600"/>
            <a:ext cx="9875520" cy="1356360"/>
          </a:xfrm>
        </p:spPr>
        <p:txBody>
          <a:bodyPr vert="horz" lIns="91440" tIns="45720" rIns="91440" bIns="45720" rtlCol="0" anchor="ctr">
            <a:normAutofit/>
          </a:bodyPr>
          <a:lstStyle/>
          <a:p>
            <a:pPr defTabSz="914400">
              <a:spcBef>
                <a:spcPct val="0"/>
              </a:spcBef>
            </a:pPr>
            <a:r>
              <a:rPr lang="en-US" sz="4400"/>
              <a:t> Narcan/Naloxone  </a:t>
            </a:r>
          </a:p>
        </p:txBody>
      </p:sp>
      <p:graphicFrame>
        <p:nvGraphicFramePr>
          <p:cNvPr id="17" name="Text Placeholder 2">
            <a:extLst>
              <a:ext uri="{FF2B5EF4-FFF2-40B4-BE49-F238E27FC236}">
                <a16:creationId xmlns:a16="http://schemas.microsoft.com/office/drawing/2014/main" id="{38A4A155-66D8-24F1-4F92-A06873CE4094}"/>
              </a:ext>
            </a:extLst>
          </p:cNvPr>
          <p:cNvGraphicFramePr/>
          <p:nvPr>
            <p:extLst>
              <p:ext uri="{D42A27DB-BD31-4B8C-83A1-F6EECF244321}">
                <p14:modId xmlns:p14="http://schemas.microsoft.com/office/powerpoint/2010/main" val="3935326176"/>
              </p:ext>
            </p:extLst>
          </p:nvPr>
        </p:nvGraphicFramePr>
        <p:xfrm>
          <a:off x="4490977" y="2057400"/>
          <a:ext cx="6524894"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68669C81-7096-689C-96C2-5E820A8D8F4D}"/>
              </a:ext>
            </a:extLst>
          </p:cNvPr>
          <p:cNvPicPr>
            <a:picLocks noChangeAspect="1"/>
          </p:cNvPicPr>
          <p:nvPr/>
        </p:nvPicPr>
        <p:blipFill>
          <a:blip r:embed="rId7"/>
          <a:stretch>
            <a:fillRect/>
          </a:stretch>
        </p:blipFill>
        <p:spPr>
          <a:xfrm>
            <a:off x="755911" y="2057400"/>
            <a:ext cx="3332195" cy="2231796"/>
          </a:xfrm>
          <a:prstGeom prst="rect">
            <a:avLst/>
          </a:prstGeom>
        </p:spPr>
      </p:pic>
      <p:sp>
        <p:nvSpPr>
          <p:cNvPr id="8" name="TextBox 7">
            <a:extLst>
              <a:ext uri="{FF2B5EF4-FFF2-40B4-BE49-F238E27FC236}">
                <a16:creationId xmlns:a16="http://schemas.microsoft.com/office/drawing/2014/main" id="{858EF897-F131-C975-86A4-F2C03878A2D9}"/>
              </a:ext>
            </a:extLst>
          </p:cNvPr>
          <p:cNvSpPr txBox="1"/>
          <p:nvPr/>
        </p:nvSpPr>
        <p:spPr>
          <a:xfrm>
            <a:off x="755911" y="4973895"/>
            <a:ext cx="4051759" cy="923330"/>
          </a:xfrm>
          <a:prstGeom prst="rect">
            <a:avLst/>
          </a:prstGeom>
          <a:noFill/>
        </p:spPr>
        <p:txBody>
          <a:bodyPr wrap="square" rtlCol="0">
            <a:spAutoFit/>
          </a:bodyPr>
          <a:lstStyle/>
          <a:p>
            <a:r>
              <a:rPr lang="en-US" dirty="0"/>
              <a:t>The Fairfax County Community Services Board will be providing a Narcan Training after the presentation</a:t>
            </a:r>
          </a:p>
        </p:txBody>
      </p:sp>
    </p:spTree>
    <p:extLst>
      <p:ext uri="{BB962C8B-B14F-4D97-AF65-F5344CB8AC3E}">
        <p14:creationId xmlns:p14="http://schemas.microsoft.com/office/powerpoint/2010/main" val="381848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149244" cy="952733"/>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b="1"/>
              <a:t>REVIVE! </a:t>
            </a:r>
          </a:p>
        </p:txBody>
      </p:sp>
      <p:sp>
        <p:nvSpPr>
          <p:cNvPr id="8" name="Content Placeholder 7"/>
          <p:cNvSpPr>
            <a:spLocks noGrp="1"/>
          </p:cNvSpPr>
          <p:nvPr>
            <p:ph sz="half" idx="2"/>
          </p:nvPr>
        </p:nvSpPr>
        <p:spPr>
          <a:xfrm>
            <a:off x="90807" y="851925"/>
            <a:ext cx="7281052" cy="5923335"/>
          </a:xfr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761981" indent="-457189">
              <a:buFont typeface="Arial" panose="020B0604020202020204" pitchFamily="34" charset="0"/>
              <a:buChar char="•"/>
            </a:pPr>
            <a:r>
              <a:rPr lang="en-US" sz="2800" b="1" dirty="0"/>
              <a:t>REVIVE</a:t>
            </a:r>
            <a:r>
              <a:rPr lang="en-US" sz="2800" dirty="0"/>
              <a:t>! trains individuals on: </a:t>
            </a:r>
          </a:p>
          <a:p>
            <a:pPr marL="914377" indent="-152396">
              <a:buFont typeface="Arial" panose="020B0604020202020204" pitchFamily="34" charset="0"/>
              <a:buChar char="•"/>
            </a:pPr>
            <a:r>
              <a:rPr lang="en-US" sz="2800" dirty="0"/>
              <a:t>How to recognize the signs and symptoms of an opioid overdose </a:t>
            </a:r>
          </a:p>
          <a:p>
            <a:pPr marL="914377" indent="-152396">
              <a:buFont typeface="Arial" panose="020B0604020202020204" pitchFamily="34" charset="0"/>
              <a:buChar char="•"/>
            </a:pPr>
            <a:r>
              <a:rPr lang="en-US" sz="2800" dirty="0"/>
              <a:t>How to administer naloxone to potentially reverse the effects of an opioid overdose</a:t>
            </a:r>
          </a:p>
          <a:p>
            <a:pPr marL="914377" indent="-152396">
              <a:buFont typeface="Arial" panose="020B0604020202020204" pitchFamily="34" charset="0"/>
              <a:buChar char="•"/>
            </a:pPr>
            <a:r>
              <a:rPr lang="en-US" sz="2800" dirty="0"/>
              <a:t>What to do and not do when responding </a:t>
            </a:r>
            <a:br>
              <a:rPr lang="en-US" sz="2800" dirty="0"/>
            </a:br>
            <a:endParaRPr lang="en-US" sz="2800" dirty="0"/>
          </a:p>
          <a:p>
            <a:pPr marL="761981" indent="-457189">
              <a:buFont typeface="Arial" panose="020B0604020202020204" pitchFamily="34" charset="0"/>
              <a:buChar char="•"/>
            </a:pPr>
            <a:r>
              <a:rPr lang="en-US" sz="2800" dirty="0"/>
              <a:t>Each attendee receives a free REVIVE! kit, which includes all the supplies needed to administer naloxone. </a:t>
            </a:r>
            <a:br>
              <a:rPr lang="en-US" sz="2800" dirty="0"/>
            </a:br>
            <a:endParaRPr lang="en-US" sz="2800" dirty="0"/>
          </a:p>
          <a:p>
            <a:pPr marL="761981" indent="-457189">
              <a:buFont typeface="Arial" panose="020B0604020202020204" pitchFamily="34" charset="0"/>
              <a:buChar char="•"/>
            </a:pPr>
            <a:r>
              <a:rPr lang="en-US" sz="2800" dirty="0"/>
              <a:t>Spanish Course Available</a:t>
            </a:r>
            <a:br>
              <a:rPr lang="en-US" sz="2800" dirty="0"/>
            </a:br>
            <a:endParaRPr lang="en-US" sz="2800" dirty="0"/>
          </a:p>
          <a:p>
            <a:pPr marL="761981" indent="-457189">
              <a:buFont typeface="Arial" panose="020B0604020202020204" pitchFamily="34" charset="0"/>
              <a:buChar char="•"/>
            </a:pPr>
            <a:r>
              <a:rPr lang="en-US" sz="2800" dirty="0"/>
              <a:t>More information and upcoming training dates</a:t>
            </a:r>
            <a:r>
              <a:rPr lang="en-US" dirty="0">
                <a:latin typeface="+mn-lt"/>
              </a:rPr>
              <a:t>: </a:t>
            </a:r>
            <a:r>
              <a:rPr lang="en-US" sz="2533" u="sng" dirty="0">
                <a:solidFill>
                  <a:srgbClr val="0563C1"/>
                </a:solidFill>
                <a:effectLst/>
                <a:latin typeface="+mn-lt"/>
                <a:ea typeface="Calibri" panose="020F0502020204030204" pitchFamily="34" charset="0"/>
                <a:hlinkClick r:id="rId3"/>
              </a:rPr>
              <a:t>http://bit.ly/revive-csb</a:t>
            </a:r>
            <a:r>
              <a:rPr lang="en-US" sz="2533" u="sng" dirty="0">
                <a:solidFill>
                  <a:srgbClr val="0563C1"/>
                </a:solidFill>
                <a:effectLst/>
                <a:latin typeface="+mn-lt"/>
                <a:ea typeface="Calibri" panose="020F0502020204030204" pitchFamily="34" charset="0"/>
              </a:rPr>
              <a:t> </a:t>
            </a:r>
            <a:endParaRPr lang="en-US" dirty="0">
              <a:latin typeface="+mn-lt"/>
            </a:endParaRPr>
          </a:p>
          <a:p>
            <a:pPr marL="761981" indent="-457189">
              <a:buFont typeface="Arial" panose="020B0604020202020204" pitchFamily="34" charset="0"/>
              <a:buChar char="•"/>
            </a:pPr>
            <a:endParaRPr lang="en-US" sz="3067" dirty="0"/>
          </a:p>
          <a:p>
            <a:pPr marL="761981" indent="-457189">
              <a:buFont typeface="Arial" panose="020B0604020202020204" pitchFamily="34" charset="0"/>
              <a:buChar char="•"/>
            </a:pPr>
            <a:endParaRPr lang="en-US" sz="3067" dirty="0"/>
          </a:p>
          <a:p>
            <a:pPr marL="761981" indent="-457189">
              <a:buFont typeface="Arial" panose="020B0604020202020204" pitchFamily="34" charset="0"/>
              <a:buChar char="•"/>
            </a:pPr>
            <a:endParaRPr lang="en-US" dirty="0"/>
          </a:p>
        </p:txBody>
      </p:sp>
      <p:pic>
        <p:nvPicPr>
          <p:cNvPr id="7" name="Picture 6"/>
          <p:cNvPicPr>
            <a:picLocks noChangeAspect="1"/>
          </p:cNvPicPr>
          <p:nvPr/>
        </p:nvPicPr>
        <p:blipFill>
          <a:blip r:embed="rId4"/>
          <a:stretch>
            <a:fillRect/>
          </a:stretch>
        </p:blipFill>
        <p:spPr>
          <a:xfrm>
            <a:off x="7875429" y="2000250"/>
            <a:ext cx="3810000" cy="2857500"/>
          </a:xfrm>
          <a:prstGeom prst="rect">
            <a:avLst/>
          </a:prstGeom>
        </p:spPr>
      </p:pic>
      <p:sp>
        <p:nvSpPr>
          <p:cNvPr id="10" name="TextBox 9">
            <a:extLst>
              <a:ext uri="{FF2B5EF4-FFF2-40B4-BE49-F238E27FC236}">
                <a16:creationId xmlns:a16="http://schemas.microsoft.com/office/drawing/2014/main" id="{66500214-5749-4DED-8DEC-99468F8F97F8}"/>
              </a:ext>
            </a:extLst>
          </p:cNvPr>
          <p:cNvSpPr txBox="1"/>
          <p:nvPr/>
        </p:nvSpPr>
        <p:spPr>
          <a:xfrm>
            <a:off x="10594223" y="5354623"/>
            <a:ext cx="1255807" cy="95410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400" b="1"/>
              <a:t>Scan this QR code for more information.</a:t>
            </a:r>
            <a:endParaRPr lang="en-US" sz="1400"/>
          </a:p>
        </p:txBody>
      </p:sp>
      <p:pic>
        <p:nvPicPr>
          <p:cNvPr id="5" name="Picture 4" descr="A qr code on a white background&#10;&#10;Description automatically generated">
            <a:extLst>
              <a:ext uri="{FF2B5EF4-FFF2-40B4-BE49-F238E27FC236}">
                <a16:creationId xmlns:a16="http://schemas.microsoft.com/office/drawing/2014/main" id="{4948A611-7498-B04D-E7A5-FF5EEB72C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6763" y="4921757"/>
            <a:ext cx="1819838" cy="1819838"/>
          </a:xfrm>
          <a:prstGeom prst="rect">
            <a:avLst/>
          </a:prstGeom>
        </p:spPr>
      </p:pic>
    </p:spTree>
    <p:extLst>
      <p:ext uri="{BB962C8B-B14F-4D97-AF65-F5344CB8AC3E}">
        <p14:creationId xmlns:p14="http://schemas.microsoft.com/office/powerpoint/2010/main" val="316932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4563626" y="0"/>
            <a:ext cx="6960780" cy="953428"/>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rtl="0">
              <a:lnSpc>
                <a:spcPct val="100000"/>
              </a:lnSpc>
              <a:spcBef>
                <a:spcPts val="0"/>
              </a:spcBef>
              <a:spcAft>
                <a:spcPts val="0"/>
              </a:spcAft>
              <a:buClr>
                <a:schemeClr val="accent1"/>
              </a:buClr>
              <a:buSzPts val="2520"/>
              <a:buFont typeface="Arial"/>
              <a:buNone/>
            </a:pPr>
            <a:r>
              <a:rPr lang="en" dirty="0"/>
              <a:t>Substance Abuse Prevention Specialists (SAPS)</a:t>
            </a:r>
            <a:endParaRPr dirty="0"/>
          </a:p>
        </p:txBody>
      </p:sp>
      <p:sp>
        <p:nvSpPr>
          <p:cNvPr id="137" name="Google Shape;137;p25"/>
          <p:cNvSpPr txBox="1">
            <a:spLocks noGrp="1"/>
          </p:cNvSpPr>
          <p:nvPr>
            <p:ph type="body" idx="1"/>
          </p:nvPr>
        </p:nvSpPr>
        <p:spPr>
          <a:xfrm>
            <a:off x="4563626" y="761999"/>
            <a:ext cx="7286848" cy="5334001"/>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365751" algn="l" rtl="0">
              <a:lnSpc>
                <a:spcPct val="100000"/>
              </a:lnSpc>
              <a:spcBef>
                <a:spcPts val="1600"/>
              </a:spcBef>
              <a:spcAft>
                <a:spcPts val="0"/>
              </a:spcAft>
              <a:buClr>
                <a:schemeClr val="dk1"/>
              </a:buClr>
              <a:buSzPts val="1100"/>
              <a:buFont typeface="Arial"/>
              <a:buNone/>
            </a:pPr>
            <a:r>
              <a:rPr lang="en" sz="1600" b="1" dirty="0"/>
              <a:t>Each school pyramid has a Substance Abuse Prevention Specialist (SAPS) assigned to provide substance abuse prevention, education, and intervention services. Substance Abuse Prevention Specialists are part of the FCPS Office of Student Safety and Wellness.</a:t>
            </a:r>
            <a:endParaRPr sz="1600" b="1" dirty="0"/>
          </a:p>
          <a:p>
            <a:pPr marL="365751" lvl="0" indent="-365751" algn="l" rtl="0">
              <a:lnSpc>
                <a:spcPct val="100000"/>
              </a:lnSpc>
              <a:spcBef>
                <a:spcPts val="1600"/>
              </a:spcBef>
              <a:spcAft>
                <a:spcPts val="0"/>
              </a:spcAft>
              <a:buClr>
                <a:schemeClr val="dk1"/>
              </a:buClr>
              <a:buSzPts val="1100"/>
              <a:buFont typeface="Arial"/>
              <a:buNone/>
            </a:pPr>
            <a:r>
              <a:rPr lang="en" sz="1600" b="1" dirty="0">
                <a:solidFill>
                  <a:srgbClr val="00677F"/>
                </a:solidFill>
              </a:rPr>
              <a:t>Key roles of a Substance Abuse Prevention Specialist:</a:t>
            </a:r>
            <a:endParaRPr sz="1600" b="1" dirty="0">
              <a:solidFill>
                <a:srgbClr val="00677F"/>
              </a:solidFill>
            </a:endParaRPr>
          </a:p>
          <a:p>
            <a:pPr marL="243834" lvl="0" indent="-243834" algn="l" rtl="0">
              <a:lnSpc>
                <a:spcPct val="100000"/>
              </a:lnSpc>
              <a:spcBef>
                <a:spcPts val="1067"/>
              </a:spcBef>
              <a:spcAft>
                <a:spcPts val="0"/>
              </a:spcAft>
              <a:buSzPct val="130000"/>
            </a:pPr>
            <a:r>
              <a:rPr lang="en" sz="1600" b="1" dirty="0"/>
              <a:t>Alcohol, Tobacco, and Other Drug (ATOD) education for students, parents, and the Fairfax County Community.</a:t>
            </a:r>
            <a:endParaRPr sz="1600" b="1" dirty="0"/>
          </a:p>
          <a:p>
            <a:pPr marL="243834" lvl="0" indent="-243834" algn="l" rtl="0">
              <a:lnSpc>
                <a:spcPct val="100000"/>
              </a:lnSpc>
              <a:spcBef>
                <a:spcPts val="1067"/>
              </a:spcBef>
              <a:spcAft>
                <a:spcPts val="0"/>
              </a:spcAft>
              <a:buSzPct val="130000"/>
            </a:pPr>
            <a:r>
              <a:rPr lang="en" sz="1600" b="1" dirty="0"/>
              <a:t>Intervention services upon violation of the Student Rights and Responsibilities (SR&amp;R) or suspected substance abuse involvement.</a:t>
            </a:r>
            <a:endParaRPr sz="1600" b="1" dirty="0"/>
          </a:p>
          <a:p>
            <a:pPr marL="243834" lvl="0" indent="-243834" algn="l" rtl="0">
              <a:lnSpc>
                <a:spcPct val="100000"/>
              </a:lnSpc>
              <a:spcBef>
                <a:spcPts val="1067"/>
              </a:spcBef>
              <a:spcAft>
                <a:spcPts val="0"/>
              </a:spcAft>
              <a:buSzPct val="130000"/>
            </a:pPr>
            <a:r>
              <a:rPr lang="en" sz="1600" b="1" dirty="0"/>
              <a:t>Assessing a student’s level of substance use and, if appropriate, making referrals to Fairfax Community Service Board for additional services.</a:t>
            </a:r>
            <a:endParaRPr sz="1600" b="1" dirty="0"/>
          </a:p>
          <a:p>
            <a:pPr marL="243834" lvl="0" indent="-243834" algn="l" rtl="0">
              <a:lnSpc>
                <a:spcPct val="100000"/>
              </a:lnSpc>
              <a:spcBef>
                <a:spcPts val="1067"/>
              </a:spcBef>
              <a:spcAft>
                <a:spcPts val="0"/>
              </a:spcAft>
              <a:buSzPct val="130000"/>
            </a:pPr>
            <a:r>
              <a:rPr lang="en" sz="1600" b="1" dirty="0"/>
              <a:t>Group and individual prevention services for students, staff, parents, and the Fairfax County community.</a:t>
            </a:r>
            <a:endParaRPr sz="1600" b="1" dirty="0"/>
          </a:p>
          <a:p>
            <a:pPr marL="243834" lvl="0" indent="-243834" algn="l" rtl="0">
              <a:lnSpc>
                <a:spcPct val="100000"/>
              </a:lnSpc>
              <a:spcBef>
                <a:spcPts val="1067"/>
              </a:spcBef>
              <a:spcAft>
                <a:spcPts val="0"/>
              </a:spcAft>
              <a:buSzPct val="130000"/>
            </a:pPr>
            <a:r>
              <a:rPr lang="en" sz="1600" b="1" dirty="0"/>
              <a:t>Most importantly, building positive relationships with students to provide support and encouragement!</a:t>
            </a:r>
          </a:p>
          <a:p>
            <a:pPr marL="243834" lvl="0" indent="-243834" algn="l" rtl="0">
              <a:lnSpc>
                <a:spcPct val="100000"/>
              </a:lnSpc>
              <a:spcBef>
                <a:spcPts val="1067"/>
              </a:spcBef>
              <a:spcAft>
                <a:spcPts val="0"/>
              </a:spcAft>
              <a:buSzPct val="130000"/>
            </a:pPr>
            <a:r>
              <a:rPr lang="en" sz="1600" b="1" dirty="0"/>
              <a:t>Parent permission is required. </a:t>
            </a:r>
            <a:endParaRPr sz="1600" b="1" dirty="0"/>
          </a:p>
          <a:p>
            <a:pPr marL="0" lvl="0" indent="0" algn="l" rtl="0">
              <a:lnSpc>
                <a:spcPct val="90000"/>
              </a:lnSpc>
              <a:spcBef>
                <a:spcPts val="0"/>
              </a:spcBef>
              <a:spcAft>
                <a:spcPts val="0"/>
              </a:spcAft>
              <a:buClr>
                <a:schemeClr val="dk1"/>
              </a:buClr>
              <a:buSzPts val="2400"/>
              <a:buFont typeface="Arial"/>
              <a:buNone/>
            </a:pPr>
            <a:endParaRPr dirty="0"/>
          </a:p>
        </p:txBody>
      </p:sp>
      <p:pic>
        <p:nvPicPr>
          <p:cNvPr id="3" name="Picture 2" descr="A close-up of a baby's hand&#10;&#10;Description automatically generated with medium confidence">
            <a:extLst>
              <a:ext uri="{FF2B5EF4-FFF2-40B4-BE49-F238E27FC236}">
                <a16:creationId xmlns:a16="http://schemas.microsoft.com/office/drawing/2014/main" id="{AC060695-0D64-449B-92B4-DBF17AB0E046}"/>
              </a:ext>
            </a:extLst>
          </p:cNvPr>
          <p:cNvPicPr>
            <a:picLocks noChangeAspect="1"/>
          </p:cNvPicPr>
          <p:nvPr/>
        </p:nvPicPr>
        <p:blipFill>
          <a:blip r:embed="rId3"/>
          <a:stretch>
            <a:fillRect/>
          </a:stretch>
        </p:blipFill>
        <p:spPr>
          <a:xfrm>
            <a:off x="1" y="0"/>
            <a:ext cx="4147985" cy="5334000"/>
          </a:xfrm>
          <a:prstGeom prst="rect">
            <a:avLst/>
          </a:prstGeom>
          <a:effectLst>
            <a:outerShdw blurRad="177800" dist="38100" algn="tl" rotWithShape="0">
              <a:prstClr val="black">
                <a:alpha val="46000"/>
              </a:prstClr>
            </a:outerShdw>
          </a:effectLst>
        </p:spPr>
      </p:pic>
    </p:spTree>
    <p:extLst>
      <p:ext uri="{BB962C8B-B14F-4D97-AF65-F5344CB8AC3E}">
        <p14:creationId xmlns:p14="http://schemas.microsoft.com/office/powerpoint/2010/main" val="19242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g10644ec33e5_3_326"/>
          <p:cNvSpPr txBox="1">
            <a:spLocks noGrp="1"/>
          </p:cNvSpPr>
          <p:nvPr>
            <p:ph type="title"/>
          </p:nvPr>
        </p:nvSpPr>
        <p:spPr>
          <a:xfrm>
            <a:off x="145834" y="0"/>
            <a:ext cx="8467833" cy="868400"/>
          </a:xfrm>
          <a:prstGeom prst="rect">
            <a:avLst/>
          </a:prstGeom>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Clr>
                <a:schemeClr val="dk1"/>
              </a:buClr>
              <a:buSzPts val="1100"/>
              <a:buFont typeface="Arial"/>
              <a:buNone/>
            </a:pPr>
            <a:r>
              <a:rPr lang="en-US" sz="2400" b="1">
                <a:solidFill>
                  <a:schemeClr val="tx1"/>
                </a:solidFill>
                <a:latin typeface="Proxima Nova"/>
                <a:ea typeface="Proxima Nova"/>
                <a:cs typeface="Proxima Nova"/>
                <a:sym typeface="Proxima Nova"/>
              </a:rPr>
              <a:t>What Makes Students Vulnerable to Substance Abuse?</a:t>
            </a:r>
            <a:endParaRPr lang="en-US" sz="2400" b="1">
              <a:solidFill>
                <a:schemeClr val="tx1"/>
              </a:solidFill>
            </a:endParaRPr>
          </a:p>
        </p:txBody>
      </p:sp>
      <p:sp>
        <p:nvSpPr>
          <p:cNvPr id="1066" name="Google Shape;1066;g10644ec33e5_3_326"/>
          <p:cNvSpPr txBox="1">
            <a:spLocks noGrp="1"/>
          </p:cNvSpPr>
          <p:nvPr>
            <p:ph type="body" idx="1"/>
          </p:nvPr>
        </p:nvSpPr>
        <p:spPr>
          <a:xfrm>
            <a:off x="-65833" y="1028800"/>
            <a:ext cx="8322000" cy="4800400"/>
          </a:xfrm>
          <a:prstGeom prst="rect">
            <a:avLst/>
          </a:prstGeom>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Peers who use substances</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Poor Parental Monitoring</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Stress</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Mental health concerns</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Family History of Addiction</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Environment</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Adverse Childhood Experiences (ACEs)</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Trauma</a:t>
            </a:r>
            <a:endParaRPr sz="2400" dirty="0">
              <a:solidFill>
                <a:srgbClr val="595959"/>
              </a:solidFill>
              <a:latin typeface="Proxima Nova"/>
              <a:ea typeface="Proxima Nova"/>
              <a:cs typeface="Proxima Nova"/>
              <a:sym typeface="Proxima Nova"/>
            </a:endParaRPr>
          </a:p>
          <a:p>
            <a:pPr marL="1219170" lvl="1"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Personal</a:t>
            </a:r>
            <a:endParaRPr sz="2400" dirty="0">
              <a:solidFill>
                <a:srgbClr val="595959"/>
              </a:solidFill>
              <a:latin typeface="Proxima Nova"/>
              <a:ea typeface="Proxima Nova"/>
              <a:cs typeface="Proxima Nova"/>
              <a:sym typeface="Proxima Nova"/>
            </a:endParaRPr>
          </a:p>
          <a:p>
            <a:pPr marL="1219170" lvl="1"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Family</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000" dirty="0">
                <a:solidFill>
                  <a:srgbClr val="595959"/>
                </a:solidFill>
                <a:latin typeface="Proxima Nova"/>
                <a:ea typeface="Proxima Nova"/>
                <a:cs typeface="Proxima Nova"/>
                <a:sym typeface="Proxima Nova"/>
              </a:rPr>
              <a:t>Favorable parental attitudes toward the behavior</a:t>
            </a:r>
            <a:endParaRPr sz="20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Rejection of sexual orientation or gender identity</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Lack of school connectedness</a:t>
            </a:r>
            <a:endParaRPr sz="2400" dirty="0">
              <a:solidFill>
                <a:srgbClr val="595959"/>
              </a:solidFill>
              <a:latin typeface="Proxima Nova"/>
              <a:ea typeface="Proxima Nova"/>
              <a:cs typeface="Proxima Nova"/>
              <a:sym typeface="Proxima Nova"/>
            </a:endParaRPr>
          </a:p>
          <a:p>
            <a:pPr marL="0" lvl="0" indent="0" algn="l" rtl="0">
              <a:spcBef>
                <a:spcPts val="1333"/>
              </a:spcBef>
              <a:spcAft>
                <a:spcPts val="0"/>
              </a:spcAft>
              <a:buNone/>
            </a:pPr>
            <a:endParaRPr dirty="0">
              <a:solidFill>
                <a:srgbClr val="595959"/>
              </a:solidFill>
            </a:endParaRPr>
          </a:p>
        </p:txBody>
      </p:sp>
      <p:sp>
        <p:nvSpPr>
          <p:cNvPr id="1068" name="Google Shape;1068;g10644ec33e5_3_326"/>
          <p:cNvSpPr txBox="1"/>
          <p:nvPr/>
        </p:nvSpPr>
        <p:spPr>
          <a:xfrm>
            <a:off x="-429733" y="6295200"/>
            <a:ext cx="7446400" cy="56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0" algn="l" rtl="0">
              <a:spcBef>
                <a:spcPts val="0"/>
              </a:spcBef>
              <a:spcAft>
                <a:spcPts val="0"/>
              </a:spcAft>
              <a:buNone/>
            </a:pPr>
            <a:r>
              <a:rPr lang="en" sz="2000">
                <a:solidFill>
                  <a:schemeClr val="dk1"/>
                </a:solidFill>
                <a:latin typeface="Proxima Nova"/>
                <a:ea typeface="Proxima Nova"/>
                <a:cs typeface="Proxima Nova"/>
                <a:sym typeface="Proxima Nova"/>
              </a:rPr>
              <a:t>Centers for Disease Control www.cdc.gov</a:t>
            </a:r>
            <a:endParaRPr sz="2000">
              <a:solidFill>
                <a:schemeClr val="dk1"/>
              </a:solidFill>
              <a:latin typeface="Proxima Nova"/>
              <a:ea typeface="Proxima Nova"/>
              <a:cs typeface="Proxima Nova"/>
              <a:sym typeface="Proxima Nova"/>
            </a:endParaRPr>
          </a:p>
        </p:txBody>
      </p:sp>
      <p:pic>
        <p:nvPicPr>
          <p:cNvPr id="2" name="Picture 1">
            <a:extLst>
              <a:ext uri="{FF2B5EF4-FFF2-40B4-BE49-F238E27FC236}">
                <a16:creationId xmlns:a16="http://schemas.microsoft.com/office/drawing/2014/main" id="{71272535-0213-4667-9E5C-3C597E606D52}"/>
              </a:ext>
            </a:extLst>
          </p:cNvPr>
          <p:cNvPicPr>
            <a:picLocks noChangeAspect="1"/>
          </p:cNvPicPr>
          <p:nvPr/>
        </p:nvPicPr>
        <p:blipFill>
          <a:blip r:embed="rId3"/>
          <a:stretch>
            <a:fillRect/>
          </a:stretch>
        </p:blipFill>
        <p:spPr>
          <a:xfrm>
            <a:off x="7090601" y="868400"/>
            <a:ext cx="4788211" cy="4309390"/>
          </a:xfrm>
          <a:prstGeom prst="rect">
            <a:avLst/>
          </a:prstGeom>
        </p:spPr>
      </p:pic>
    </p:spTree>
    <p:extLst>
      <p:ext uri="{BB962C8B-B14F-4D97-AF65-F5344CB8AC3E}">
        <p14:creationId xmlns:p14="http://schemas.microsoft.com/office/powerpoint/2010/main" val="4142638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109"/>
          <p:cNvSpPr txBox="1"/>
          <p:nvPr/>
        </p:nvSpPr>
        <p:spPr>
          <a:xfrm>
            <a:off x="3874838" y="1049462"/>
            <a:ext cx="8117305" cy="6058142"/>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52396" marR="0" lvl="0" indent="-152396" algn="l" rtl="0">
              <a:lnSpc>
                <a:spcPct val="100000"/>
              </a:lnSpc>
              <a:spcBef>
                <a:spcPts val="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Talk to your child about drugs</a:t>
            </a:r>
            <a:endParaRPr sz="1600" b="0" i="0" u="none" strike="noStrike" cap="none" dirty="0">
              <a:solidFill>
                <a:srgbClr val="000000"/>
              </a:solidFill>
              <a:latin typeface="Noto Sans Symbols"/>
              <a:ea typeface="Noto Sans Symbols"/>
              <a:cs typeface="Noto Sans Symbols"/>
              <a:sym typeface="Noto Sans Symbols"/>
            </a:endParaRPr>
          </a:p>
          <a:p>
            <a:pPr marL="152396" marR="0" lvl="0" indent="-152396" algn="l" rtl="0">
              <a:lnSpc>
                <a:spcPct val="100000"/>
              </a:lnSpc>
              <a:spcBef>
                <a:spcPts val="100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60 min lecture vs 60 (1) minute talks</a:t>
            </a:r>
            <a:endParaRPr sz="1600" dirty="0"/>
          </a:p>
          <a:p>
            <a:pPr marL="152396" marR="0" lvl="0" indent="-152396" algn="l" rtl="0">
              <a:lnSpc>
                <a:spcPct val="100000"/>
              </a:lnSpc>
              <a:spcBef>
                <a:spcPts val="100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Talking in the car</a:t>
            </a:r>
            <a:endParaRPr sz="1600" dirty="0"/>
          </a:p>
          <a:p>
            <a:pPr marL="152396" marR="0" lvl="0" indent="-152396" algn="l" rtl="0">
              <a:lnSpc>
                <a:spcPct val="100000"/>
              </a:lnSpc>
              <a:spcBef>
                <a:spcPts val="100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Eat dinner together</a:t>
            </a:r>
            <a:endParaRPr sz="1600" dirty="0"/>
          </a:p>
          <a:p>
            <a:pPr marL="152396" marR="0" lvl="0" indent="-152396" algn="l" rtl="0">
              <a:lnSpc>
                <a:spcPct val="100000"/>
              </a:lnSpc>
              <a:spcBef>
                <a:spcPts val="100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Have an “escape” plan when you child is uncomfortable</a:t>
            </a:r>
            <a:endParaRPr sz="1600" dirty="0"/>
          </a:p>
          <a:p>
            <a:pPr marL="152396" marR="0" lvl="0" indent="-152396" algn="l" rtl="0">
              <a:lnSpc>
                <a:spcPct val="100000"/>
              </a:lnSpc>
              <a:spcBef>
                <a:spcPts val="100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Role play scenarios</a:t>
            </a:r>
            <a:endParaRPr sz="1600" dirty="0"/>
          </a:p>
          <a:p>
            <a:pPr marL="152396" marR="0" lvl="0" indent="-152396" algn="l" rtl="0">
              <a:lnSpc>
                <a:spcPct val="100000"/>
              </a:lnSpc>
              <a:spcBef>
                <a:spcPts val="100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Talk about family history</a:t>
            </a:r>
          </a:p>
          <a:p>
            <a:pPr marL="152396" indent="-152396">
              <a:spcBef>
                <a:spcPts val="1000"/>
              </a:spcBef>
              <a:buSzPts val="1800"/>
              <a:buFont typeface="Arial"/>
              <a:buChar char="•"/>
            </a:pPr>
            <a:r>
              <a:rPr lang="en-US" sz="1600" b="0" i="0" u="none" strike="noStrike" cap="none" dirty="0">
                <a:sym typeface="Arial"/>
              </a:rPr>
              <a:t>Monitor use of prescription medications/ keep them locked</a:t>
            </a:r>
          </a:p>
          <a:p>
            <a:pPr marL="152396" indent="-152396">
              <a:spcBef>
                <a:spcPts val="1000"/>
              </a:spcBef>
              <a:buSzPts val="1800"/>
              <a:buFont typeface="Arial"/>
              <a:buChar char="•"/>
            </a:pPr>
            <a:r>
              <a:rPr lang="en-US" sz="1600" b="0" i="0" u="none" strike="noStrike" cap="none" dirty="0">
                <a:sym typeface="Arial"/>
              </a:rPr>
              <a:t>Search rooms, back packs and internet history</a:t>
            </a:r>
          </a:p>
          <a:p>
            <a:pPr marL="152396" indent="-152396">
              <a:spcBef>
                <a:spcPts val="1000"/>
              </a:spcBef>
              <a:buSzPts val="1800"/>
              <a:buFont typeface="Arial"/>
              <a:buChar char="•"/>
            </a:pPr>
            <a:r>
              <a:rPr lang="en-US" sz="1600" dirty="0"/>
              <a:t>Parental supervision-check-in with other parents </a:t>
            </a:r>
          </a:p>
          <a:p>
            <a:pPr marL="152396" indent="-152396">
              <a:spcBef>
                <a:spcPts val="1000"/>
              </a:spcBef>
              <a:buSzPts val="1800"/>
              <a:buFont typeface="Arial"/>
              <a:buChar char="•"/>
            </a:pPr>
            <a:r>
              <a:rPr lang="en-US" sz="1600" b="0" i="0" u="none" strike="noStrike" cap="none" dirty="0">
                <a:sym typeface="Arial"/>
              </a:rPr>
              <a:t>Get child/family treatment for trauma, grief, family addiction, mental health concerns, etc.</a:t>
            </a:r>
          </a:p>
          <a:p>
            <a:pPr marL="152396" indent="-152396">
              <a:spcBef>
                <a:spcPts val="1000"/>
              </a:spcBef>
              <a:buSzPts val="1800"/>
              <a:buFont typeface="Arial"/>
              <a:buChar char="•"/>
            </a:pPr>
            <a:r>
              <a:rPr lang="en-US" sz="1600" dirty="0"/>
              <a:t>Be clear about family rules and expectation. Stick to the consequences</a:t>
            </a:r>
          </a:p>
          <a:p>
            <a:pPr marL="152396" indent="-152396">
              <a:spcBef>
                <a:spcPts val="1000"/>
              </a:spcBef>
              <a:buSzPts val="1800"/>
              <a:buFont typeface="Arial"/>
              <a:buChar char="•"/>
            </a:pPr>
            <a:r>
              <a:rPr lang="en-US" sz="1600" dirty="0"/>
              <a:t>SAMHSA-Talk They Hear You</a:t>
            </a:r>
          </a:p>
          <a:p>
            <a:pPr marL="152396" marR="0" lvl="0" indent="-152396" algn="l" rtl="0">
              <a:lnSpc>
                <a:spcPct val="100000"/>
              </a:lnSpc>
              <a:spcBef>
                <a:spcPts val="1000"/>
              </a:spcBef>
              <a:spcAft>
                <a:spcPts val="0"/>
              </a:spcAft>
              <a:buClr>
                <a:srgbClr val="000000"/>
              </a:buClr>
              <a:buSzPts val="1800"/>
              <a:buFont typeface="Arial"/>
              <a:buChar char="•"/>
            </a:pPr>
            <a:endParaRPr lang="en-US" sz="1600" dirty="0"/>
          </a:p>
          <a:p>
            <a:pPr marL="0" marR="0" lvl="0" indent="0" algn="l" rtl="0">
              <a:lnSpc>
                <a:spcPct val="100000"/>
              </a:lnSpc>
              <a:spcBef>
                <a:spcPts val="0"/>
              </a:spcBef>
              <a:spcAft>
                <a:spcPts val="0"/>
              </a:spcAft>
              <a:buNone/>
            </a:pPr>
            <a:br>
              <a:rPr lang="en-US" sz="1867" b="0" i="0" u="none" strike="noStrike" cap="none" dirty="0">
                <a:solidFill>
                  <a:srgbClr val="000000"/>
                </a:solidFill>
                <a:latin typeface="Arial"/>
                <a:ea typeface="Arial"/>
                <a:cs typeface="Arial"/>
                <a:sym typeface="Arial"/>
              </a:rPr>
            </a:br>
            <a:endParaRPr sz="1867" b="0" i="0" u="none" strike="noStrike" cap="none" dirty="0">
              <a:solidFill>
                <a:srgbClr val="000000"/>
              </a:solidFill>
              <a:latin typeface="Arial"/>
              <a:ea typeface="Arial"/>
              <a:cs typeface="Arial"/>
              <a:sym typeface="Arial"/>
            </a:endParaRPr>
          </a:p>
        </p:txBody>
      </p:sp>
      <p:sp>
        <p:nvSpPr>
          <p:cNvPr id="1120" name="Google Shape;1120;p109"/>
          <p:cNvSpPr txBox="1"/>
          <p:nvPr/>
        </p:nvSpPr>
        <p:spPr>
          <a:xfrm>
            <a:off x="1" y="95139"/>
            <a:ext cx="8646695" cy="697627"/>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US" sz="3733" b="0" i="0" u="none" strike="noStrike" cap="none" dirty="0">
                <a:solidFill>
                  <a:schemeClr val="lt1"/>
                </a:solidFill>
                <a:latin typeface="Arial"/>
                <a:ea typeface="Arial"/>
                <a:cs typeface="Arial"/>
                <a:sym typeface="Arial"/>
              </a:rPr>
              <a:t>Prevention Strategies </a:t>
            </a:r>
            <a:endParaRPr sz="2489" dirty="0"/>
          </a:p>
        </p:txBody>
      </p:sp>
      <p:pic>
        <p:nvPicPr>
          <p:cNvPr id="1121" name="Google Shape;1121;p109" descr="A group of people looking at a computer&#10;&#10;Description automatically generated with low confidence"/>
          <p:cNvPicPr preferRelativeResize="0"/>
          <p:nvPr/>
        </p:nvPicPr>
        <p:blipFill rotWithShape="1">
          <a:blip r:embed="rId3">
            <a:alphaModFix/>
          </a:blip>
          <a:srcRect/>
          <a:stretch/>
        </p:blipFill>
        <p:spPr>
          <a:xfrm>
            <a:off x="297179" y="1049462"/>
            <a:ext cx="2507916" cy="1869181"/>
          </a:xfrm>
          <a:prstGeom prst="rect">
            <a:avLst/>
          </a:prstGeom>
          <a:noFill/>
          <a:ln>
            <a:noFill/>
          </a:ln>
        </p:spPr>
      </p:pic>
      <p:pic>
        <p:nvPicPr>
          <p:cNvPr id="3" name="Picture 2" descr="A qr code on a white background&#10;&#10;Description automatically generated">
            <a:extLst>
              <a:ext uri="{FF2B5EF4-FFF2-40B4-BE49-F238E27FC236}">
                <a16:creationId xmlns:a16="http://schemas.microsoft.com/office/drawing/2014/main" id="{D0BEC22A-0AC2-CBE9-B150-96726E6B3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857" y="2951038"/>
            <a:ext cx="2857500" cy="2857500"/>
          </a:xfrm>
          <a:prstGeom prst="rect">
            <a:avLst/>
          </a:prstGeom>
        </p:spPr>
      </p:pic>
      <p:sp>
        <p:nvSpPr>
          <p:cNvPr id="4" name="Arrow: Bent 3">
            <a:extLst>
              <a:ext uri="{FF2B5EF4-FFF2-40B4-BE49-F238E27FC236}">
                <a16:creationId xmlns:a16="http://schemas.microsoft.com/office/drawing/2014/main" id="{47444B63-855F-0891-7BB1-C4A9CB63D4BB}"/>
              </a:ext>
            </a:extLst>
          </p:cNvPr>
          <p:cNvSpPr/>
          <p:nvPr/>
        </p:nvSpPr>
        <p:spPr>
          <a:xfrm rot="13318348">
            <a:off x="2724840" y="5456864"/>
            <a:ext cx="989343" cy="859948"/>
          </a:xfrm>
          <a:prstGeom prst="bentArrow">
            <a:avLst>
              <a:gd name="adj1" fmla="val 15326"/>
              <a:gd name="adj2" fmla="val 23318"/>
              <a:gd name="adj3" fmla="val 27170"/>
              <a:gd name="adj4" fmla="val 673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1FE49E19-F1BE-C8B6-623D-FB74666AC010}"/>
              </a:ext>
            </a:extLst>
          </p:cNvPr>
          <p:cNvSpPr txBox="1"/>
          <p:nvPr/>
        </p:nvSpPr>
        <p:spPr>
          <a:xfrm flipH="1">
            <a:off x="356365" y="5656267"/>
            <a:ext cx="2717969" cy="369332"/>
          </a:xfrm>
          <a:prstGeom prst="rect">
            <a:avLst/>
          </a:prstGeom>
          <a:noFill/>
        </p:spPr>
        <p:txBody>
          <a:bodyPr wrap="square" rtlCol="0">
            <a:spAutoFit/>
          </a:bodyPr>
          <a:lstStyle/>
          <a:p>
            <a:r>
              <a:rPr lang="en-US" dirty="0"/>
              <a:t>Talk They Hear You</a:t>
            </a:r>
          </a:p>
        </p:txBody>
      </p:sp>
    </p:spTree>
    <p:extLst>
      <p:ext uri="{BB962C8B-B14F-4D97-AF65-F5344CB8AC3E}">
        <p14:creationId xmlns:p14="http://schemas.microsoft.com/office/powerpoint/2010/main" val="2788858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B3D102-7506-4317-8593-1E25BD2D0CF2}"/>
              </a:ext>
            </a:extLst>
          </p:cNvPr>
          <p:cNvPicPr>
            <a:picLocks noChangeAspect="1"/>
          </p:cNvPicPr>
          <p:nvPr/>
        </p:nvPicPr>
        <p:blipFill>
          <a:blip r:embed="rId2"/>
          <a:stretch>
            <a:fillRect/>
          </a:stretch>
        </p:blipFill>
        <p:spPr>
          <a:xfrm>
            <a:off x="1721801" y="1480607"/>
            <a:ext cx="8748398" cy="4656405"/>
          </a:xfrm>
          <a:prstGeom prst="rect">
            <a:avLst/>
          </a:prstGeom>
        </p:spPr>
      </p:pic>
      <p:sp>
        <p:nvSpPr>
          <p:cNvPr id="3" name="TextBox 2">
            <a:extLst>
              <a:ext uri="{FF2B5EF4-FFF2-40B4-BE49-F238E27FC236}">
                <a16:creationId xmlns:a16="http://schemas.microsoft.com/office/drawing/2014/main" id="{FA87B208-BABA-46B1-A168-46022E5B505C}"/>
              </a:ext>
            </a:extLst>
          </p:cNvPr>
          <p:cNvSpPr txBox="1"/>
          <p:nvPr/>
        </p:nvSpPr>
        <p:spPr>
          <a:xfrm>
            <a:off x="4379742" y="3059668"/>
            <a:ext cx="1477107" cy="369332"/>
          </a:xfrm>
          <a:prstGeom prst="rect">
            <a:avLst/>
          </a:prstGeom>
          <a:noFill/>
        </p:spPr>
        <p:txBody>
          <a:bodyPr wrap="square" rtlCol="0">
            <a:spAutoFit/>
          </a:bodyPr>
          <a:lstStyle/>
          <a:p>
            <a:r>
              <a:rPr lang="en-US" sz="1800" b="1" dirty="0">
                <a:solidFill>
                  <a:schemeClr val="bg1"/>
                </a:solidFill>
              </a:rPr>
              <a:t>Depression</a:t>
            </a:r>
          </a:p>
        </p:txBody>
      </p:sp>
      <p:sp>
        <p:nvSpPr>
          <p:cNvPr id="4" name="TextBox 3">
            <a:extLst>
              <a:ext uri="{FF2B5EF4-FFF2-40B4-BE49-F238E27FC236}">
                <a16:creationId xmlns:a16="http://schemas.microsoft.com/office/drawing/2014/main" id="{61E39C54-BC9E-4F42-89E1-FF20D32DE943}"/>
              </a:ext>
            </a:extLst>
          </p:cNvPr>
          <p:cNvSpPr txBox="1"/>
          <p:nvPr/>
        </p:nvSpPr>
        <p:spPr>
          <a:xfrm>
            <a:off x="4611859" y="1601430"/>
            <a:ext cx="2968283" cy="461665"/>
          </a:xfrm>
          <a:prstGeom prst="rect">
            <a:avLst/>
          </a:prstGeom>
          <a:noFill/>
        </p:spPr>
        <p:txBody>
          <a:bodyPr wrap="square" rtlCol="0">
            <a:spAutoFit/>
          </a:bodyPr>
          <a:lstStyle/>
          <a:p>
            <a:r>
              <a:rPr lang="en-US" sz="2400" b="1" dirty="0">
                <a:solidFill>
                  <a:srgbClr val="002060"/>
                </a:solidFill>
              </a:rPr>
              <a:t>Actual Drug Use</a:t>
            </a:r>
          </a:p>
        </p:txBody>
      </p:sp>
      <p:sp>
        <p:nvSpPr>
          <p:cNvPr id="5" name="TextBox 4">
            <a:extLst>
              <a:ext uri="{FF2B5EF4-FFF2-40B4-BE49-F238E27FC236}">
                <a16:creationId xmlns:a16="http://schemas.microsoft.com/office/drawing/2014/main" id="{5D1BD749-3B28-4F59-BAC6-6F0AD4BAE2DC}"/>
              </a:ext>
            </a:extLst>
          </p:cNvPr>
          <p:cNvSpPr txBox="1"/>
          <p:nvPr/>
        </p:nvSpPr>
        <p:spPr>
          <a:xfrm>
            <a:off x="5997527" y="3059668"/>
            <a:ext cx="1350499" cy="369332"/>
          </a:xfrm>
          <a:prstGeom prst="rect">
            <a:avLst/>
          </a:prstGeom>
          <a:noFill/>
        </p:spPr>
        <p:txBody>
          <a:bodyPr wrap="square" rtlCol="0">
            <a:spAutoFit/>
          </a:bodyPr>
          <a:lstStyle/>
          <a:p>
            <a:r>
              <a:rPr lang="en-US" sz="1800" b="1" dirty="0">
                <a:solidFill>
                  <a:schemeClr val="bg1"/>
                </a:solidFill>
              </a:rPr>
              <a:t>Anxiety</a:t>
            </a:r>
            <a:r>
              <a:rPr lang="en-US" sz="1800" dirty="0"/>
              <a:t> </a:t>
            </a:r>
          </a:p>
        </p:txBody>
      </p:sp>
      <p:sp>
        <p:nvSpPr>
          <p:cNvPr id="6" name="TextBox 5">
            <a:extLst>
              <a:ext uri="{FF2B5EF4-FFF2-40B4-BE49-F238E27FC236}">
                <a16:creationId xmlns:a16="http://schemas.microsoft.com/office/drawing/2014/main" id="{D09A0E4C-8144-4976-B3A7-8508C959A6B4}"/>
              </a:ext>
            </a:extLst>
          </p:cNvPr>
          <p:cNvSpPr txBox="1"/>
          <p:nvPr/>
        </p:nvSpPr>
        <p:spPr>
          <a:xfrm>
            <a:off x="5371515" y="3439477"/>
            <a:ext cx="1645920" cy="369332"/>
          </a:xfrm>
          <a:prstGeom prst="rect">
            <a:avLst/>
          </a:prstGeom>
          <a:noFill/>
        </p:spPr>
        <p:txBody>
          <a:bodyPr wrap="square" rtlCol="0">
            <a:spAutoFit/>
          </a:bodyPr>
          <a:lstStyle/>
          <a:p>
            <a:r>
              <a:rPr lang="en-US" sz="1800" b="1" dirty="0">
                <a:solidFill>
                  <a:schemeClr val="bg1"/>
                </a:solidFill>
              </a:rPr>
              <a:t>Trauma</a:t>
            </a:r>
            <a:r>
              <a:rPr lang="en-US" sz="1800" dirty="0"/>
              <a:t> </a:t>
            </a:r>
          </a:p>
        </p:txBody>
      </p:sp>
      <p:sp>
        <p:nvSpPr>
          <p:cNvPr id="7" name="TextBox 6">
            <a:extLst>
              <a:ext uri="{FF2B5EF4-FFF2-40B4-BE49-F238E27FC236}">
                <a16:creationId xmlns:a16="http://schemas.microsoft.com/office/drawing/2014/main" id="{299FBA20-A3FC-48AA-9377-3E9C43C566AD}"/>
              </a:ext>
            </a:extLst>
          </p:cNvPr>
          <p:cNvSpPr txBox="1"/>
          <p:nvPr/>
        </p:nvSpPr>
        <p:spPr>
          <a:xfrm>
            <a:off x="2565008" y="322345"/>
            <a:ext cx="7413675" cy="646331"/>
          </a:xfrm>
          <a:prstGeom prst="rect">
            <a:avLst/>
          </a:prstGeom>
          <a:noFill/>
        </p:spPr>
        <p:txBody>
          <a:bodyPr wrap="square" rtlCol="0">
            <a:spAutoFit/>
          </a:bodyPr>
          <a:lstStyle/>
          <a:p>
            <a:r>
              <a:rPr lang="en-US" sz="3600" dirty="0"/>
              <a:t>Understanding Why People Use</a:t>
            </a:r>
            <a:endParaRPr lang="en-US" sz="1800" dirty="0"/>
          </a:p>
        </p:txBody>
      </p:sp>
      <p:sp>
        <p:nvSpPr>
          <p:cNvPr id="9" name="TextBox 8">
            <a:extLst>
              <a:ext uri="{FF2B5EF4-FFF2-40B4-BE49-F238E27FC236}">
                <a16:creationId xmlns:a16="http://schemas.microsoft.com/office/drawing/2014/main" id="{F172BAF3-E5B0-4CC5-9A7A-0EFD0DBDAA38}"/>
              </a:ext>
            </a:extLst>
          </p:cNvPr>
          <p:cNvSpPr txBox="1"/>
          <p:nvPr/>
        </p:nvSpPr>
        <p:spPr>
          <a:xfrm>
            <a:off x="5026856" y="3868614"/>
            <a:ext cx="2039815" cy="369332"/>
          </a:xfrm>
          <a:prstGeom prst="rect">
            <a:avLst/>
          </a:prstGeom>
          <a:noFill/>
        </p:spPr>
        <p:txBody>
          <a:bodyPr wrap="square" rtlCol="0">
            <a:spAutoFit/>
          </a:bodyPr>
          <a:lstStyle/>
          <a:p>
            <a:r>
              <a:rPr lang="en-US" sz="1800" b="1" dirty="0">
                <a:solidFill>
                  <a:schemeClr val="bg1"/>
                </a:solidFill>
              </a:rPr>
              <a:t>Emotional abuse</a:t>
            </a:r>
          </a:p>
        </p:txBody>
      </p:sp>
      <p:sp>
        <p:nvSpPr>
          <p:cNvPr id="10" name="TextBox 9">
            <a:extLst>
              <a:ext uri="{FF2B5EF4-FFF2-40B4-BE49-F238E27FC236}">
                <a16:creationId xmlns:a16="http://schemas.microsoft.com/office/drawing/2014/main" id="{55B2D5C5-3002-4176-816C-613DBADCDEDF}"/>
              </a:ext>
            </a:extLst>
          </p:cNvPr>
          <p:cNvSpPr txBox="1"/>
          <p:nvPr/>
        </p:nvSpPr>
        <p:spPr>
          <a:xfrm>
            <a:off x="5026856" y="4304714"/>
            <a:ext cx="1069145" cy="369332"/>
          </a:xfrm>
          <a:prstGeom prst="rect">
            <a:avLst/>
          </a:prstGeom>
          <a:noFill/>
        </p:spPr>
        <p:txBody>
          <a:bodyPr wrap="square" rtlCol="0">
            <a:spAutoFit/>
          </a:bodyPr>
          <a:lstStyle/>
          <a:p>
            <a:r>
              <a:rPr lang="en-US" sz="1800" b="1" dirty="0">
                <a:solidFill>
                  <a:schemeClr val="bg1"/>
                </a:solidFill>
              </a:rPr>
              <a:t>Bullied</a:t>
            </a:r>
          </a:p>
        </p:txBody>
      </p:sp>
      <p:sp>
        <p:nvSpPr>
          <p:cNvPr id="11" name="TextBox 10">
            <a:extLst>
              <a:ext uri="{FF2B5EF4-FFF2-40B4-BE49-F238E27FC236}">
                <a16:creationId xmlns:a16="http://schemas.microsoft.com/office/drawing/2014/main" id="{E444F521-0F59-4FE8-BADA-0FCA30310152}"/>
              </a:ext>
            </a:extLst>
          </p:cNvPr>
          <p:cNvSpPr txBox="1"/>
          <p:nvPr/>
        </p:nvSpPr>
        <p:spPr>
          <a:xfrm>
            <a:off x="5273040" y="4761876"/>
            <a:ext cx="1645920" cy="369332"/>
          </a:xfrm>
          <a:prstGeom prst="rect">
            <a:avLst/>
          </a:prstGeom>
          <a:noFill/>
        </p:spPr>
        <p:txBody>
          <a:bodyPr wrap="square" rtlCol="0">
            <a:spAutoFit/>
          </a:bodyPr>
          <a:lstStyle/>
          <a:p>
            <a:r>
              <a:rPr lang="en-US" sz="1800" dirty="0">
                <a:solidFill>
                  <a:schemeClr val="bg1"/>
                </a:solidFill>
              </a:rPr>
              <a:t>Relationships</a:t>
            </a:r>
          </a:p>
        </p:txBody>
      </p:sp>
      <p:sp>
        <p:nvSpPr>
          <p:cNvPr id="12" name="TextBox 11">
            <a:extLst>
              <a:ext uri="{FF2B5EF4-FFF2-40B4-BE49-F238E27FC236}">
                <a16:creationId xmlns:a16="http://schemas.microsoft.com/office/drawing/2014/main" id="{1A230BDE-F828-4965-8961-FB611B1BF8B6}"/>
              </a:ext>
            </a:extLst>
          </p:cNvPr>
          <p:cNvSpPr txBox="1"/>
          <p:nvPr/>
        </p:nvSpPr>
        <p:spPr>
          <a:xfrm>
            <a:off x="6096001" y="4235745"/>
            <a:ext cx="865165" cy="369332"/>
          </a:xfrm>
          <a:prstGeom prst="rect">
            <a:avLst/>
          </a:prstGeom>
          <a:noFill/>
        </p:spPr>
        <p:txBody>
          <a:bodyPr wrap="square" rtlCol="0">
            <a:spAutoFit/>
          </a:bodyPr>
          <a:lstStyle/>
          <a:p>
            <a:r>
              <a:rPr lang="en-US" sz="1800" b="1" dirty="0">
                <a:solidFill>
                  <a:schemeClr val="bg1"/>
                </a:solidFill>
              </a:rPr>
              <a:t>Loss</a:t>
            </a:r>
          </a:p>
        </p:txBody>
      </p:sp>
      <p:sp>
        <p:nvSpPr>
          <p:cNvPr id="8" name="TextBox 7">
            <a:extLst>
              <a:ext uri="{FF2B5EF4-FFF2-40B4-BE49-F238E27FC236}">
                <a16:creationId xmlns:a16="http://schemas.microsoft.com/office/drawing/2014/main" id="{EF060B01-8D21-45CC-9752-1190801E5B5C}"/>
              </a:ext>
            </a:extLst>
          </p:cNvPr>
          <p:cNvSpPr txBox="1"/>
          <p:nvPr/>
        </p:nvSpPr>
        <p:spPr>
          <a:xfrm>
            <a:off x="4954758" y="2756547"/>
            <a:ext cx="2184008" cy="369332"/>
          </a:xfrm>
          <a:prstGeom prst="rect">
            <a:avLst/>
          </a:prstGeom>
          <a:noFill/>
        </p:spPr>
        <p:txBody>
          <a:bodyPr wrap="square" rtlCol="0">
            <a:spAutoFit/>
          </a:bodyPr>
          <a:lstStyle/>
          <a:p>
            <a:r>
              <a:rPr lang="en-US" sz="1800" b="1" dirty="0">
                <a:solidFill>
                  <a:schemeClr val="bg1"/>
                </a:solidFill>
              </a:rPr>
              <a:t>Social anxiety</a:t>
            </a:r>
          </a:p>
        </p:txBody>
      </p:sp>
    </p:spTree>
    <p:extLst>
      <p:ext uri="{BB962C8B-B14F-4D97-AF65-F5344CB8AC3E}">
        <p14:creationId xmlns:p14="http://schemas.microsoft.com/office/powerpoint/2010/main" val="32378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P spid="1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6615-8911-45B7-8033-2176E9D935AC}"/>
              </a:ext>
            </a:extLst>
          </p:cNvPr>
          <p:cNvSpPr>
            <a:spLocks noGrp="1"/>
          </p:cNvSpPr>
          <p:nvPr>
            <p:ph type="title"/>
          </p:nvPr>
        </p:nvSpPr>
        <p:spPr>
          <a:xfrm>
            <a:off x="3762961" y="150884"/>
            <a:ext cx="4235548" cy="1200943"/>
          </a:xfrm>
          <a:solidFill>
            <a:srgbClr val="FFFF00"/>
          </a:solidFill>
        </p:spPr>
        <p:txBody>
          <a:bodyPr/>
          <a:lstStyle/>
          <a:p>
            <a:pPr algn="ctr"/>
            <a:r>
              <a:rPr lang="en-US" dirty="0"/>
              <a:t>Resources</a:t>
            </a:r>
          </a:p>
        </p:txBody>
      </p:sp>
      <p:pic>
        <p:nvPicPr>
          <p:cNvPr id="5" name="Picture 4" descr="Qr code&#10;&#10;Description automatically generated">
            <a:extLst>
              <a:ext uri="{FF2B5EF4-FFF2-40B4-BE49-F238E27FC236}">
                <a16:creationId xmlns:a16="http://schemas.microsoft.com/office/drawing/2014/main" id="{EAE4CEB4-0563-4D89-ADB3-116CDDCD0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559704"/>
            <a:ext cx="2857500" cy="3552825"/>
          </a:xfrm>
          <a:prstGeom prst="rect">
            <a:avLst/>
          </a:prstGeom>
        </p:spPr>
      </p:pic>
      <p:sp>
        <p:nvSpPr>
          <p:cNvPr id="6" name="TextBox 5">
            <a:extLst>
              <a:ext uri="{FF2B5EF4-FFF2-40B4-BE49-F238E27FC236}">
                <a16:creationId xmlns:a16="http://schemas.microsoft.com/office/drawing/2014/main" id="{6396C530-5620-4FE7-B120-12696A2933F8}"/>
              </a:ext>
            </a:extLst>
          </p:cNvPr>
          <p:cNvSpPr txBox="1"/>
          <p:nvPr/>
        </p:nvSpPr>
        <p:spPr>
          <a:xfrm>
            <a:off x="196330" y="5320405"/>
            <a:ext cx="6343650" cy="369332"/>
          </a:xfrm>
          <a:prstGeom prst="rect">
            <a:avLst/>
          </a:prstGeom>
          <a:noFill/>
        </p:spPr>
        <p:txBody>
          <a:bodyPr wrap="square" rtlCol="0">
            <a:spAutoFit/>
          </a:bodyPr>
          <a:lstStyle/>
          <a:p>
            <a:r>
              <a:rPr lang="en-US" b="1" dirty="0">
                <a:solidFill>
                  <a:srgbClr val="C00000"/>
                </a:solidFill>
              </a:rPr>
              <a:t>Fairfax County Community Services Board</a:t>
            </a:r>
          </a:p>
        </p:txBody>
      </p:sp>
      <p:pic>
        <p:nvPicPr>
          <p:cNvPr id="8" name="Picture 7" descr="Qr code&#10;&#10;Description automatically generated">
            <a:extLst>
              <a:ext uri="{FF2B5EF4-FFF2-40B4-BE49-F238E27FC236}">
                <a16:creationId xmlns:a16="http://schemas.microsoft.com/office/drawing/2014/main" id="{FD8C5A8A-0CA2-4FED-9A86-CC1783A97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6411" y="1019181"/>
            <a:ext cx="2857500" cy="4105275"/>
          </a:xfrm>
          <a:prstGeom prst="rect">
            <a:avLst/>
          </a:prstGeom>
        </p:spPr>
      </p:pic>
      <p:sp>
        <p:nvSpPr>
          <p:cNvPr id="9" name="TextBox 8">
            <a:extLst>
              <a:ext uri="{FF2B5EF4-FFF2-40B4-BE49-F238E27FC236}">
                <a16:creationId xmlns:a16="http://schemas.microsoft.com/office/drawing/2014/main" id="{298CBD8C-2571-4EBF-B17C-C6703DDBB758}"/>
              </a:ext>
            </a:extLst>
          </p:cNvPr>
          <p:cNvSpPr txBox="1"/>
          <p:nvPr/>
        </p:nvSpPr>
        <p:spPr>
          <a:xfrm>
            <a:off x="6760397" y="5209722"/>
            <a:ext cx="5235274" cy="369332"/>
          </a:xfrm>
          <a:prstGeom prst="rect">
            <a:avLst/>
          </a:prstGeom>
          <a:noFill/>
        </p:spPr>
        <p:txBody>
          <a:bodyPr wrap="square" rtlCol="0">
            <a:spAutoFit/>
          </a:bodyPr>
          <a:lstStyle/>
          <a:p>
            <a:r>
              <a:rPr lang="en-US" b="1" dirty="0">
                <a:solidFill>
                  <a:srgbClr val="FF0000"/>
                </a:solidFill>
              </a:rPr>
              <a:t>FCPS Substance Abuse Prevention Program</a:t>
            </a:r>
          </a:p>
        </p:txBody>
      </p:sp>
      <p:sp>
        <p:nvSpPr>
          <p:cNvPr id="10" name="TextBox 9">
            <a:extLst>
              <a:ext uri="{FF2B5EF4-FFF2-40B4-BE49-F238E27FC236}">
                <a16:creationId xmlns:a16="http://schemas.microsoft.com/office/drawing/2014/main" id="{26FE71AB-D17C-48B2-A5E6-74AFFF76419E}"/>
              </a:ext>
            </a:extLst>
          </p:cNvPr>
          <p:cNvSpPr txBox="1"/>
          <p:nvPr/>
        </p:nvSpPr>
        <p:spPr>
          <a:xfrm>
            <a:off x="3883631" y="2168972"/>
            <a:ext cx="4757449" cy="1384995"/>
          </a:xfrm>
          <a:prstGeom prst="rect">
            <a:avLst/>
          </a:prstGeom>
          <a:noFill/>
        </p:spPr>
        <p:txBody>
          <a:bodyPr wrap="square" rtlCol="0">
            <a:spAutoFit/>
          </a:bodyPr>
          <a:lstStyle/>
          <a:p>
            <a:r>
              <a:rPr lang="en-US" sz="2800" dirty="0"/>
              <a:t>Kelly Rankin LCSW, CSAC</a:t>
            </a:r>
          </a:p>
          <a:p>
            <a:r>
              <a:rPr lang="en-US" sz="2800" dirty="0">
                <a:hlinkClick r:id="rId4"/>
              </a:rPr>
              <a:t>Krankin@fcps.edu</a:t>
            </a:r>
            <a:endParaRPr lang="en-US" sz="2800" dirty="0"/>
          </a:p>
          <a:p>
            <a:r>
              <a:rPr lang="en-US" sz="2800" dirty="0"/>
              <a:t>703-287-2744</a:t>
            </a:r>
          </a:p>
        </p:txBody>
      </p:sp>
      <p:sp>
        <p:nvSpPr>
          <p:cNvPr id="3" name="Arrow: Left 2">
            <a:extLst>
              <a:ext uri="{FF2B5EF4-FFF2-40B4-BE49-F238E27FC236}">
                <a16:creationId xmlns:a16="http://schemas.microsoft.com/office/drawing/2014/main" id="{841A7FE5-D50F-71D9-AA67-036334172693}"/>
              </a:ext>
            </a:extLst>
          </p:cNvPr>
          <p:cNvSpPr/>
          <p:nvPr/>
        </p:nvSpPr>
        <p:spPr>
          <a:xfrm rot="1936380">
            <a:off x="3411702" y="4949648"/>
            <a:ext cx="758317" cy="38251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BA1F8CBC-2E7A-C6EE-23F0-0C32F70CB9CE}"/>
              </a:ext>
            </a:extLst>
          </p:cNvPr>
          <p:cNvSpPr/>
          <p:nvPr/>
        </p:nvSpPr>
        <p:spPr>
          <a:xfrm rot="8143111">
            <a:off x="8141678" y="4836704"/>
            <a:ext cx="621565" cy="36087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05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97E5-F62A-F3F1-4485-F54271E57B52}"/>
              </a:ext>
            </a:extLst>
          </p:cNvPr>
          <p:cNvSpPr>
            <a:spLocks noGrp="1"/>
          </p:cNvSpPr>
          <p:nvPr>
            <p:ph type="title"/>
          </p:nvPr>
        </p:nvSpPr>
        <p:spPr/>
        <p:txBody>
          <a:bodyPr/>
          <a:lstStyle/>
          <a:p>
            <a:r>
              <a:rPr lang="en-US" dirty="0">
                <a:solidFill>
                  <a:schemeClr val="tx1"/>
                </a:solidFill>
              </a:rPr>
              <a:t>2022-2023 Youth Survey </a:t>
            </a:r>
          </a:p>
        </p:txBody>
      </p:sp>
      <p:sp>
        <p:nvSpPr>
          <p:cNvPr id="3" name="Text Placeholder 2">
            <a:extLst>
              <a:ext uri="{FF2B5EF4-FFF2-40B4-BE49-F238E27FC236}">
                <a16:creationId xmlns:a16="http://schemas.microsoft.com/office/drawing/2014/main" id="{D1674FE1-74EF-9FF5-9CF5-ADBB636C2676}"/>
              </a:ext>
            </a:extLst>
          </p:cNvPr>
          <p:cNvSpPr>
            <a:spLocks noGrp="1"/>
          </p:cNvSpPr>
          <p:nvPr>
            <p:ph type="body" idx="1"/>
          </p:nvPr>
        </p:nvSpPr>
        <p:spPr>
          <a:xfrm>
            <a:off x="4757737" y="1346791"/>
            <a:ext cx="6782131" cy="4382497"/>
          </a:xfrm>
        </p:spPr>
        <p:txBody>
          <a:bodyPr>
            <a:normAutofit lnSpcReduction="10000"/>
          </a:bodyPr>
          <a:lstStyle/>
          <a:p>
            <a:pPr marL="761992" indent="-457200">
              <a:buAutoNum type="arabicParenR"/>
            </a:pPr>
            <a:r>
              <a:rPr lang="en-US" dirty="0"/>
              <a:t>Mental health concerns are trending down from last year</a:t>
            </a:r>
          </a:p>
          <a:p>
            <a:pPr marL="761992" indent="-457200">
              <a:buAutoNum type="arabicParenR"/>
            </a:pPr>
            <a:r>
              <a:rPr lang="en-US" dirty="0"/>
              <a:t>Substance Use reaches historic lows among Fairfax County Youth</a:t>
            </a:r>
          </a:p>
          <a:p>
            <a:pPr marL="761992" indent="-457200">
              <a:buAutoNum type="arabicParenR"/>
            </a:pPr>
            <a:r>
              <a:rPr lang="en-US" dirty="0"/>
              <a:t>Physical activity and amount of sleep improved</a:t>
            </a:r>
          </a:p>
          <a:p>
            <a:pPr marL="761992" indent="-457200">
              <a:buAutoNum type="arabicParenR"/>
            </a:pPr>
            <a:r>
              <a:rPr lang="en-US" dirty="0"/>
              <a:t>Extracurricular/volunteer activities  improved but still lower than pre-pandemic levels </a:t>
            </a:r>
          </a:p>
          <a:p>
            <a:pPr marL="761992" indent="-457200">
              <a:buAutoNum type="arabicParenR"/>
            </a:pPr>
            <a:r>
              <a:rPr lang="en-US" dirty="0"/>
              <a:t>Most students feel safe at school and supported at home</a:t>
            </a:r>
          </a:p>
          <a:p>
            <a:pPr marL="304792" indent="0">
              <a:buNone/>
            </a:pPr>
            <a:endParaRPr lang="en-US" dirty="0"/>
          </a:p>
          <a:p>
            <a:pPr marL="304792" indent="0" algn="ctr">
              <a:buNone/>
            </a:pPr>
            <a:endParaRPr lang="en-US" dirty="0"/>
          </a:p>
        </p:txBody>
      </p:sp>
      <p:pic>
        <p:nvPicPr>
          <p:cNvPr id="5" name="Picture 4" descr="A qr code on a white background&#10;&#10;Description automatically generated">
            <a:extLst>
              <a:ext uri="{FF2B5EF4-FFF2-40B4-BE49-F238E27FC236}">
                <a16:creationId xmlns:a16="http://schemas.microsoft.com/office/drawing/2014/main" id="{F735008C-F079-CD9D-7D18-FE411D77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 y="1585913"/>
            <a:ext cx="2857500" cy="2857500"/>
          </a:xfrm>
          <a:prstGeom prst="rect">
            <a:avLst/>
          </a:prstGeom>
        </p:spPr>
      </p:pic>
      <p:sp>
        <p:nvSpPr>
          <p:cNvPr id="6" name="TextBox 5">
            <a:extLst>
              <a:ext uri="{FF2B5EF4-FFF2-40B4-BE49-F238E27FC236}">
                <a16:creationId xmlns:a16="http://schemas.microsoft.com/office/drawing/2014/main" id="{31C6E449-801D-168E-555B-900B44A636F4}"/>
              </a:ext>
            </a:extLst>
          </p:cNvPr>
          <p:cNvSpPr txBox="1"/>
          <p:nvPr/>
        </p:nvSpPr>
        <p:spPr>
          <a:xfrm>
            <a:off x="171450" y="5326543"/>
            <a:ext cx="4900611" cy="369332"/>
          </a:xfrm>
          <a:prstGeom prst="rect">
            <a:avLst/>
          </a:prstGeom>
          <a:noFill/>
        </p:spPr>
        <p:txBody>
          <a:bodyPr wrap="square" rtlCol="0">
            <a:spAutoFit/>
          </a:bodyPr>
          <a:lstStyle/>
          <a:p>
            <a:r>
              <a:rPr lang="en-US" dirty="0"/>
              <a:t>Scan here to see the full youth survey results </a:t>
            </a:r>
          </a:p>
        </p:txBody>
      </p:sp>
      <p:sp>
        <p:nvSpPr>
          <p:cNvPr id="7" name="Arrow: Up 6">
            <a:extLst>
              <a:ext uri="{FF2B5EF4-FFF2-40B4-BE49-F238E27FC236}">
                <a16:creationId xmlns:a16="http://schemas.microsoft.com/office/drawing/2014/main" id="{07E4113E-98D5-FBDC-DB85-6B17D529AC14}"/>
              </a:ext>
            </a:extLst>
          </p:cNvPr>
          <p:cNvSpPr/>
          <p:nvPr/>
        </p:nvSpPr>
        <p:spPr>
          <a:xfrm>
            <a:off x="2088355" y="4520803"/>
            <a:ext cx="528637" cy="72834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057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88"/>
          <p:cNvSpPr txBox="1">
            <a:spLocks noGrp="1"/>
          </p:cNvSpPr>
          <p:nvPr>
            <p:ph type="title"/>
          </p:nvPr>
        </p:nvSpPr>
        <p:spPr>
          <a:xfrm>
            <a:off x="776800" y="0"/>
            <a:ext cx="7789200" cy="92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chemeClr val="dk1"/>
              </a:buClr>
              <a:buSzPts val="2800"/>
              <a:buFont typeface="Arial"/>
              <a:buNone/>
            </a:pPr>
            <a:r>
              <a:rPr lang="en-US" sz="4133" b="1"/>
              <a:t>Phones and Social Media</a:t>
            </a:r>
            <a:endParaRPr sz="4133" b="1"/>
          </a:p>
        </p:txBody>
      </p:sp>
      <p:sp>
        <p:nvSpPr>
          <p:cNvPr id="870" name="Google Shape;870;p88"/>
          <p:cNvSpPr txBox="1"/>
          <p:nvPr/>
        </p:nvSpPr>
        <p:spPr>
          <a:xfrm>
            <a:off x="6893833" y="1772700"/>
            <a:ext cx="5013600" cy="4291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chemeClr val="dk1"/>
              </a:solidFill>
              <a:latin typeface="Proxima Nova"/>
              <a:ea typeface="Proxima Nova"/>
              <a:cs typeface="Proxima Nova"/>
              <a:sym typeface="Proxima Nova"/>
            </a:endParaRPr>
          </a:p>
        </p:txBody>
      </p:sp>
      <p:pic>
        <p:nvPicPr>
          <p:cNvPr id="871" name="Google Shape;871;p88"/>
          <p:cNvPicPr preferRelativeResize="0"/>
          <p:nvPr/>
        </p:nvPicPr>
        <p:blipFill rotWithShape="1">
          <a:blip r:embed="rId3">
            <a:alphaModFix/>
          </a:blip>
          <a:srcRect l="15750" r="16321"/>
          <a:stretch/>
        </p:blipFill>
        <p:spPr>
          <a:xfrm>
            <a:off x="10666130" y="958101"/>
            <a:ext cx="1402709" cy="1281300"/>
          </a:xfrm>
          <a:prstGeom prst="rect">
            <a:avLst/>
          </a:prstGeom>
          <a:noFill/>
          <a:ln>
            <a:noFill/>
          </a:ln>
        </p:spPr>
      </p:pic>
      <p:sp>
        <p:nvSpPr>
          <p:cNvPr id="872" name="Google Shape;872;p88"/>
          <p:cNvSpPr txBox="1"/>
          <p:nvPr/>
        </p:nvSpPr>
        <p:spPr>
          <a:xfrm>
            <a:off x="5669933" y="6360000"/>
            <a:ext cx="3312800" cy="61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400"/>
              <a:buFont typeface="Proxima Nova"/>
              <a:buNone/>
            </a:pPr>
            <a:r>
              <a:rPr lang="en-US" sz="1333" b="0" i="0" u="none" strike="noStrike" cap="none">
                <a:solidFill>
                  <a:schemeClr val="dk1"/>
                </a:solidFill>
                <a:latin typeface="Proxima Nova"/>
                <a:ea typeface="Proxima Nova"/>
                <a:cs typeface="Proxima Nova"/>
                <a:sym typeface="Proxima Nova"/>
              </a:rPr>
              <a:t>IDG Communications (2020)</a:t>
            </a:r>
            <a:endParaRPr sz="1333" b="0" i="0" u="none" strike="noStrike" cap="none">
              <a:solidFill>
                <a:schemeClr val="dk1"/>
              </a:solidFill>
              <a:latin typeface="Proxima Nova"/>
              <a:ea typeface="Proxima Nova"/>
              <a:cs typeface="Proxima Nova"/>
              <a:sym typeface="Proxima Nova"/>
            </a:endParaRPr>
          </a:p>
        </p:txBody>
      </p:sp>
      <p:pic>
        <p:nvPicPr>
          <p:cNvPr id="873" name="Google Shape;873;p88"/>
          <p:cNvPicPr preferRelativeResize="0"/>
          <p:nvPr/>
        </p:nvPicPr>
        <p:blipFill rotWithShape="1">
          <a:blip r:embed="rId4">
            <a:alphaModFix/>
          </a:blip>
          <a:srcRect/>
          <a:stretch/>
        </p:blipFill>
        <p:spPr>
          <a:xfrm>
            <a:off x="9653766" y="5018467"/>
            <a:ext cx="2279433" cy="1598996"/>
          </a:xfrm>
          <a:prstGeom prst="rect">
            <a:avLst/>
          </a:prstGeom>
          <a:noFill/>
          <a:ln>
            <a:noFill/>
          </a:ln>
        </p:spPr>
      </p:pic>
      <p:pic>
        <p:nvPicPr>
          <p:cNvPr id="874" name="Google Shape;874;p88"/>
          <p:cNvPicPr preferRelativeResize="0"/>
          <p:nvPr/>
        </p:nvPicPr>
        <p:blipFill rotWithShape="1">
          <a:blip r:embed="rId5">
            <a:alphaModFix/>
          </a:blip>
          <a:srcRect/>
          <a:stretch/>
        </p:blipFill>
        <p:spPr>
          <a:xfrm>
            <a:off x="144967" y="5261167"/>
            <a:ext cx="3041500" cy="1488543"/>
          </a:xfrm>
          <a:prstGeom prst="rect">
            <a:avLst/>
          </a:prstGeom>
          <a:noFill/>
          <a:ln>
            <a:noFill/>
          </a:ln>
        </p:spPr>
      </p:pic>
      <p:pic>
        <p:nvPicPr>
          <p:cNvPr id="875" name="Google Shape;875;p88"/>
          <p:cNvPicPr preferRelativeResize="0"/>
          <p:nvPr/>
        </p:nvPicPr>
        <p:blipFill rotWithShape="1">
          <a:blip r:embed="rId6">
            <a:alphaModFix/>
          </a:blip>
          <a:srcRect l="19378" r="21179"/>
          <a:stretch/>
        </p:blipFill>
        <p:spPr>
          <a:xfrm>
            <a:off x="144967" y="958100"/>
            <a:ext cx="1906848" cy="1599000"/>
          </a:xfrm>
          <a:prstGeom prst="rect">
            <a:avLst/>
          </a:prstGeom>
          <a:noFill/>
          <a:ln>
            <a:noFill/>
          </a:ln>
        </p:spPr>
      </p:pic>
      <p:sp>
        <p:nvSpPr>
          <p:cNvPr id="876" name="Google Shape;876;p88"/>
          <p:cNvSpPr txBox="1"/>
          <p:nvPr/>
        </p:nvSpPr>
        <p:spPr>
          <a:xfrm>
            <a:off x="1542714" y="2226132"/>
            <a:ext cx="9799600" cy="2688310"/>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US" sz="1467" dirty="0"/>
              <a:t>                                                             </a:t>
            </a:r>
            <a:r>
              <a:rPr lang="en-US" sz="3067" b="1" dirty="0">
                <a:solidFill>
                  <a:srgbClr val="C00000"/>
                </a:solidFill>
              </a:rPr>
              <a:t>What to watch out for: </a:t>
            </a:r>
            <a:endParaRPr sz="3067" b="1" dirty="0">
              <a:solidFill>
                <a:srgbClr val="C00000"/>
              </a:solidFill>
            </a:endParaRPr>
          </a:p>
          <a:p>
            <a:pPr marL="609585" marR="0" lvl="0" indent="-448722" algn="l" rtl="0">
              <a:lnSpc>
                <a:spcPct val="100000"/>
              </a:lnSpc>
              <a:spcBef>
                <a:spcPts val="0"/>
              </a:spcBef>
              <a:spcAft>
                <a:spcPts val="0"/>
              </a:spcAft>
              <a:buSzPts val="1700"/>
              <a:buChar char="➔"/>
            </a:pPr>
            <a:r>
              <a:rPr lang="en-US" sz="2267" dirty="0"/>
              <a:t>Phones-most activities good or bad is done via text or social media.  If you aren’t sure what an emoji means look it up</a:t>
            </a:r>
            <a:endParaRPr sz="2267" dirty="0"/>
          </a:p>
          <a:p>
            <a:pPr marL="609585" marR="0" lvl="0" indent="-448722" algn="l" rtl="0">
              <a:lnSpc>
                <a:spcPct val="100000"/>
              </a:lnSpc>
              <a:spcBef>
                <a:spcPts val="0"/>
              </a:spcBef>
              <a:spcAft>
                <a:spcPts val="0"/>
              </a:spcAft>
              <a:buSzPts val="1700"/>
              <a:buChar char="➔"/>
            </a:pPr>
            <a:r>
              <a:rPr lang="en-US" sz="2267" dirty="0"/>
              <a:t> </a:t>
            </a:r>
            <a:r>
              <a:rPr lang="en-US" sz="2267" b="0" i="0" u="none" strike="noStrike" cap="none" dirty="0">
                <a:solidFill>
                  <a:srgbClr val="000000"/>
                </a:solidFill>
                <a:latin typeface="Arial"/>
                <a:ea typeface="Arial"/>
                <a:cs typeface="Arial"/>
                <a:sym typeface="Arial"/>
              </a:rPr>
              <a:t>Kids tend to have the account approved by parents and then a secret account(s) parents don’t know abou</a:t>
            </a:r>
            <a:r>
              <a:rPr lang="en-US" sz="2267" dirty="0"/>
              <a:t>t</a:t>
            </a:r>
            <a:r>
              <a:rPr lang="en-US" sz="2267" b="0" i="0" u="none" strike="noStrike" cap="none" dirty="0">
                <a:solidFill>
                  <a:srgbClr val="000000"/>
                </a:solidFill>
                <a:latin typeface="Arial"/>
                <a:ea typeface="Arial"/>
                <a:cs typeface="Arial"/>
                <a:sym typeface="Arial"/>
              </a:rPr>
              <a:t>. </a:t>
            </a:r>
            <a:endParaRPr sz="2267" b="0" i="0" u="none" strike="noStrike" cap="none" dirty="0">
              <a:solidFill>
                <a:srgbClr val="000000"/>
              </a:solidFill>
              <a:latin typeface="Arial"/>
              <a:ea typeface="Arial"/>
              <a:cs typeface="Arial"/>
              <a:sym typeface="Arial"/>
            </a:endParaRPr>
          </a:p>
          <a:p>
            <a:pPr marL="609585" marR="0" lvl="0" indent="-448722" algn="l" rtl="0">
              <a:lnSpc>
                <a:spcPct val="100000"/>
              </a:lnSpc>
              <a:spcBef>
                <a:spcPts val="0"/>
              </a:spcBef>
              <a:spcAft>
                <a:spcPts val="0"/>
              </a:spcAft>
              <a:buSzPts val="1700"/>
              <a:buChar char="➔"/>
            </a:pPr>
            <a:r>
              <a:rPr lang="en-US" sz="2267" dirty="0"/>
              <a:t> Making videos</a:t>
            </a:r>
            <a:r>
              <a:rPr lang="en-US" sz="2267" b="0" i="0" u="none" strike="noStrike" cap="none" dirty="0">
                <a:solidFill>
                  <a:srgbClr val="000000"/>
                </a:solidFill>
                <a:latin typeface="Arial"/>
                <a:ea typeface="Arial"/>
                <a:cs typeface="Arial"/>
                <a:sym typeface="Arial"/>
              </a:rPr>
              <a:t> </a:t>
            </a:r>
          </a:p>
          <a:p>
            <a:pPr marL="160863" marR="0" lvl="0" algn="l" rtl="0">
              <a:lnSpc>
                <a:spcPct val="100000"/>
              </a:lnSpc>
              <a:spcBef>
                <a:spcPts val="0"/>
              </a:spcBef>
              <a:spcAft>
                <a:spcPts val="0"/>
              </a:spcAft>
              <a:buSzPts val="1700"/>
            </a:pPr>
            <a:endParaRPr sz="2267" dirty="0"/>
          </a:p>
        </p:txBody>
      </p:sp>
      <p:sp>
        <p:nvSpPr>
          <p:cNvPr id="877" name="Google Shape;877;p88"/>
          <p:cNvSpPr txBox="1"/>
          <p:nvPr/>
        </p:nvSpPr>
        <p:spPr>
          <a:xfrm>
            <a:off x="2298667" y="958100"/>
            <a:ext cx="8572800" cy="101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3333" b="1">
                <a:solidFill>
                  <a:srgbClr val="FF0000"/>
                </a:solidFill>
              </a:rPr>
              <a:t>Monitor Phones Especially Social Media</a:t>
            </a:r>
            <a:r>
              <a:rPr lang="en-US" sz="4533" b="1">
                <a:solidFill>
                  <a:srgbClr val="FF0000"/>
                </a:solidFill>
              </a:rPr>
              <a:t> </a:t>
            </a:r>
            <a:endParaRPr sz="4533" b="1">
              <a:solidFill>
                <a:srgbClr val="FF0000"/>
              </a:solidFill>
            </a:endParaRPr>
          </a:p>
        </p:txBody>
      </p:sp>
    </p:spTree>
    <p:extLst>
      <p:ext uri="{BB962C8B-B14F-4D97-AF65-F5344CB8AC3E}">
        <p14:creationId xmlns:p14="http://schemas.microsoft.com/office/powerpoint/2010/main" val="20071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pic>
        <p:nvPicPr>
          <p:cNvPr id="1028" name="Google Shape;1028;p100"/>
          <p:cNvPicPr preferRelativeResize="0"/>
          <p:nvPr/>
        </p:nvPicPr>
        <p:blipFill rotWithShape="1">
          <a:blip r:embed="rId3">
            <a:alphaModFix/>
          </a:blip>
          <a:srcRect l="55268" t="9642" r="1347" b="5844"/>
          <a:stretch/>
        </p:blipFill>
        <p:spPr>
          <a:xfrm>
            <a:off x="7735260" y="1438437"/>
            <a:ext cx="4146235" cy="4206768"/>
          </a:xfrm>
          <a:prstGeom prst="flowChartConnector">
            <a:avLst/>
          </a:prstGeom>
          <a:noFill/>
          <a:ln>
            <a:noFill/>
          </a:ln>
        </p:spPr>
      </p:pic>
      <p:sp>
        <p:nvSpPr>
          <p:cNvPr id="1030" name="Google Shape;1030;p100"/>
          <p:cNvSpPr txBox="1"/>
          <p:nvPr/>
        </p:nvSpPr>
        <p:spPr>
          <a:xfrm>
            <a:off x="9270610" y="6403846"/>
            <a:ext cx="3095573" cy="276999"/>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US" sz="1000" b="0" i="1" u="none" strike="noStrike" cap="none">
                <a:solidFill>
                  <a:srgbClr val="A5A5A5"/>
                </a:solidFill>
                <a:latin typeface="Arial"/>
                <a:ea typeface="Arial"/>
                <a:cs typeface="Arial"/>
                <a:sym typeface="Arial"/>
              </a:rPr>
              <a:t>source: </a:t>
            </a:r>
            <a:r>
              <a:rPr lang="en-US" sz="1000" b="0" i="1" u="none" strike="noStrike" cap="none">
                <a:solidFill>
                  <a:srgbClr val="7F7F7F"/>
                </a:solidFill>
                <a:latin typeface="Arial"/>
                <a:ea typeface="Arial"/>
                <a:cs typeface="Arial"/>
                <a:sym typeface="Arial"/>
              </a:rPr>
              <a:t>opioidtaskforcewc</a:t>
            </a:r>
            <a:r>
              <a:rPr lang="en-US" sz="1000" b="0" i="1" u="none" strike="noStrike" cap="none">
                <a:solidFill>
                  <a:srgbClr val="A5A5A5"/>
                </a:solidFill>
                <a:latin typeface="Arial"/>
                <a:ea typeface="Arial"/>
                <a:cs typeface="Arial"/>
                <a:sym typeface="Arial"/>
              </a:rPr>
              <a:t>.org</a:t>
            </a:r>
            <a:endParaRPr sz="2489"/>
          </a:p>
        </p:txBody>
      </p:sp>
      <p:sp>
        <p:nvSpPr>
          <p:cNvPr id="1031" name="Google Shape;1031;p100"/>
          <p:cNvSpPr txBox="1"/>
          <p:nvPr/>
        </p:nvSpPr>
        <p:spPr>
          <a:xfrm>
            <a:off x="1295400" y="74124"/>
            <a:ext cx="5113867" cy="615553"/>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a:ea typeface="Arial"/>
                <a:cs typeface="Arial"/>
                <a:sym typeface="Arial"/>
              </a:rPr>
              <a:t>What Are Opioids?</a:t>
            </a:r>
            <a:endParaRPr sz="2489"/>
          </a:p>
        </p:txBody>
      </p:sp>
      <p:sp>
        <p:nvSpPr>
          <p:cNvPr id="1032" name="Google Shape;1032;p100"/>
          <p:cNvSpPr txBox="1"/>
          <p:nvPr/>
        </p:nvSpPr>
        <p:spPr>
          <a:xfrm>
            <a:off x="0" y="1274384"/>
            <a:ext cx="8004517" cy="5211386"/>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86262" lvl="0" indent="0" algn="l" rtl="0">
              <a:lnSpc>
                <a:spcPct val="90000"/>
              </a:lnSpc>
              <a:spcBef>
                <a:spcPts val="1067"/>
              </a:spcBef>
              <a:spcAft>
                <a:spcPts val="0"/>
              </a:spcAft>
              <a:buNone/>
            </a:pPr>
            <a:r>
              <a:rPr lang="en-US" sz="2000" b="1" dirty="0">
                <a:solidFill>
                  <a:schemeClr val="dk1"/>
                </a:solidFill>
              </a:rPr>
              <a:t>Opioids </a:t>
            </a:r>
            <a:r>
              <a:rPr lang="en-US" sz="2000" dirty="0">
                <a:solidFill>
                  <a:schemeClr val="dk1"/>
                </a:solidFill>
              </a:rPr>
              <a:t>is a term used for the entire family of opiate drugs, including natural, synthetic and semi-synthetic.</a:t>
            </a:r>
            <a:endParaRPr sz="2000" dirty="0">
              <a:solidFill>
                <a:schemeClr val="dk1"/>
              </a:solidFill>
            </a:endParaRPr>
          </a:p>
          <a:p>
            <a:pPr marL="186262" lvl="0" indent="0" algn="l" rtl="0">
              <a:lnSpc>
                <a:spcPct val="90000"/>
              </a:lnSpc>
              <a:spcBef>
                <a:spcPts val="1067"/>
              </a:spcBef>
              <a:spcAft>
                <a:spcPts val="0"/>
              </a:spcAft>
              <a:buNone/>
            </a:pPr>
            <a:r>
              <a:rPr lang="en-US" sz="2489" b="1" dirty="0">
                <a:solidFill>
                  <a:srgbClr val="001A70"/>
                </a:solidFill>
                <a:latin typeface="Calibri"/>
                <a:ea typeface="Calibri"/>
                <a:cs typeface="Calibri"/>
                <a:sym typeface="Calibri"/>
              </a:rPr>
              <a:t>Opiates</a:t>
            </a:r>
            <a:r>
              <a:rPr lang="en-US" sz="2489" dirty="0">
                <a:solidFill>
                  <a:srgbClr val="001A70"/>
                </a:solidFill>
                <a:latin typeface="Calibri"/>
                <a:ea typeface="Calibri"/>
                <a:cs typeface="Calibri"/>
                <a:sym typeface="Calibri"/>
              </a:rPr>
              <a:t>-</a:t>
            </a:r>
            <a:r>
              <a:rPr lang="en-US" sz="2489" dirty="0">
                <a:solidFill>
                  <a:srgbClr val="212121"/>
                </a:solidFill>
                <a:latin typeface="Calibri"/>
                <a:ea typeface="Calibri"/>
                <a:cs typeface="Calibri"/>
                <a:sym typeface="Calibri"/>
              </a:rPr>
              <a:t>refers to any drug that is derived from the naturally occurring opium alkaloid compounds that are found in the poppy plant. Types of opiate drugs include opium, codeine, morphine.</a:t>
            </a:r>
            <a:endParaRPr sz="2489" dirty="0">
              <a:solidFill>
                <a:srgbClr val="212121"/>
              </a:solidFill>
              <a:latin typeface="Calibri"/>
              <a:ea typeface="Calibri"/>
              <a:cs typeface="Calibri"/>
              <a:sym typeface="Calibri"/>
            </a:endParaRPr>
          </a:p>
          <a:p>
            <a:pPr marL="186262" lvl="0" indent="0" algn="l" rtl="0">
              <a:lnSpc>
                <a:spcPct val="90000"/>
              </a:lnSpc>
              <a:spcBef>
                <a:spcPts val="1067"/>
              </a:spcBef>
              <a:spcAft>
                <a:spcPts val="0"/>
              </a:spcAft>
              <a:buNone/>
            </a:pPr>
            <a:r>
              <a:rPr lang="en-US" sz="2000" dirty="0">
                <a:solidFill>
                  <a:schemeClr val="dk1"/>
                </a:solidFill>
              </a:rPr>
              <a:t>These drugs are chemically related and interact with opioid receptors on nerve cells in the body and brain.</a:t>
            </a:r>
            <a:endParaRPr sz="2000" dirty="0">
              <a:solidFill>
                <a:schemeClr val="dk1"/>
              </a:solidFill>
            </a:endParaRPr>
          </a:p>
          <a:p>
            <a:pPr marL="186262" lvl="0" indent="0" algn="l" rtl="0">
              <a:lnSpc>
                <a:spcPct val="90000"/>
              </a:lnSpc>
              <a:spcBef>
                <a:spcPts val="1067"/>
              </a:spcBef>
              <a:spcAft>
                <a:spcPts val="0"/>
              </a:spcAft>
              <a:buNone/>
            </a:pPr>
            <a:r>
              <a:rPr lang="en-US" sz="2000" b="1" dirty="0">
                <a:solidFill>
                  <a:schemeClr val="dk1"/>
                </a:solidFill>
              </a:rPr>
              <a:t>OPIOID DRUGS INCLUDE:</a:t>
            </a:r>
            <a:endParaRPr sz="2000" b="1" dirty="0">
              <a:solidFill>
                <a:schemeClr val="dk1"/>
              </a:solidFill>
            </a:endParaRPr>
          </a:p>
          <a:p>
            <a:pPr marL="609585" lvl="0" indent="-419090" algn="l" rtl="0">
              <a:lnSpc>
                <a:spcPct val="90000"/>
              </a:lnSpc>
              <a:spcBef>
                <a:spcPts val="1067"/>
              </a:spcBef>
              <a:spcAft>
                <a:spcPts val="0"/>
              </a:spcAft>
              <a:buClr>
                <a:schemeClr val="dk1"/>
              </a:buClr>
              <a:buSzPts val="1350"/>
              <a:buChar char="➔"/>
            </a:pPr>
            <a:r>
              <a:rPr lang="en-US" sz="1800" b="1" dirty="0">
                <a:solidFill>
                  <a:schemeClr val="dk1"/>
                </a:solidFill>
              </a:rPr>
              <a:t>Heroin                     	</a:t>
            </a:r>
            <a:endParaRPr sz="1800" b="1" dirty="0">
              <a:solidFill>
                <a:schemeClr val="dk1"/>
              </a:solidFill>
            </a:endParaRPr>
          </a:p>
          <a:p>
            <a:pPr marL="609585" lvl="0" indent="-419090" algn="l" rtl="0">
              <a:lnSpc>
                <a:spcPct val="90000"/>
              </a:lnSpc>
              <a:spcBef>
                <a:spcPts val="0"/>
              </a:spcBef>
              <a:spcAft>
                <a:spcPts val="0"/>
              </a:spcAft>
              <a:buClr>
                <a:schemeClr val="dk1"/>
              </a:buClr>
              <a:buSzPts val="1350"/>
              <a:buChar char="➔"/>
            </a:pPr>
            <a:r>
              <a:rPr lang="en-US" sz="1800" b="1" dirty="0">
                <a:solidFill>
                  <a:schemeClr val="dk1"/>
                </a:solidFill>
              </a:rPr>
              <a:t>Buprenorphine</a:t>
            </a:r>
            <a:endParaRPr sz="1800" b="1" dirty="0">
              <a:solidFill>
                <a:schemeClr val="dk1"/>
              </a:solidFill>
            </a:endParaRPr>
          </a:p>
          <a:p>
            <a:pPr marL="609585" lvl="0" indent="-419090" algn="l" rtl="0">
              <a:lnSpc>
                <a:spcPct val="90000"/>
              </a:lnSpc>
              <a:spcBef>
                <a:spcPts val="0"/>
              </a:spcBef>
              <a:spcAft>
                <a:spcPts val="0"/>
              </a:spcAft>
              <a:buClr>
                <a:schemeClr val="dk1"/>
              </a:buClr>
              <a:buSzPts val="1350"/>
              <a:buChar char="➔"/>
            </a:pPr>
            <a:r>
              <a:rPr lang="en-US" sz="1800" b="1" dirty="0">
                <a:solidFill>
                  <a:schemeClr val="dk1"/>
                </a:solidFill>
              </a:rPr>
              <a:t>Codeine</a:t>
            </a:r>
            <a:endParaRPr sz="1800" b="1" dirty="0">
              <a:solidFill>
                <a:schemeClr val="dk1"/>
              </a:solidFill>
            </a:endParaRPr>
          </a:p>
          <a:p>
            <a:pPr marL="609585" lvl="0" indent="-419090" algn="l" rtl="0">
              <a:lnSpc>
                <a:spcPct val="90000"/>
              </a:lnSpc>
              <a:spcBef>
                <a:spcPts val="0"/>
              </a:spcBef>
              <a:spcAft>
                <a:spcPts val="0"/>
              </a:spcAft>
              <a:buClr>
                <a:schemeClr val="dk1"/>
              </a:buClr>
              <a:buSzPts val="1350"/>
              <a:buChar char="➔"/>
            </a:pPr>
            <a:r>
              <a:rPr lang="en-US" sz="1800" b="1" dirty="0">
                <a:solidFill>
                  <a:schemeClr val="dk1"/>
                </a:solidFill>
              </a:rPr>
              <a:t>Fentanyl</a:t>
            </a:r>
            <a:endParaRPr sz="1800" b="1" dirty="0">
              <a:solidFill>
                <a:schemeClr val="dk1"/>
              </a:solidFill>
            </a:endParaRPr>
          </a:p>
          <a:p>
            <a:pPr marL="609585" lvl="0" indent="-419090" algn="l" rtl="0">
              <a:lnSpc>
                <a:spcPct val="90000"/>
              </a:lnSpc>
              <a:spcBef>
                <a:spcPts val="0"/>
              </a:spcBef>
              <a:spcAft>
                <a:spcPts val="0"/>
              </a:spcAft>
              <a:buClr>
                <a:schemeClr val="dk1"/>
              </a:buClr>
              <a:buSzPts val="1350"/>
              <a:buChar char="➔"/>
            </a:pPr>
            <a:r>
              <a:rPr lang="en-US" sz="1800" b="1" dirty="0">
                <a:solidFill>
                  <a:schemeClr val="dk1"/>
                </a:solidFill>
              </a:rPr>
              <a:t>Hydrocodone</a:t>
            </a:r>
            <a:endParaRPr sz="1800" b="1" dirty="0">
              <a:solidFill>
                <a:schemeClr val="dk1"/>
              </a:solidFill>
            </a:endParaRPr>
          </a:p>
          <a:p>
            <a:pPr marL="609585" lvl="0" indent="-419090" algn="l" rtl="0">
              <a:lnSpc>
                <a:spcPct val="90000"/>
              </a:lnSpc>
              <a:spcBef>
                <a:spcPts val="0"/>
              </a:spcBef>
              <a:spcAft>
                <a:spcPts val="0"/>
              </a:spcAft>
              <a:buClr>
                <a:schemeClr val="dk1"/>
              </a:buClr>
              <a:buSzPts val="1350"/>
              <a:buChar char="➔"/>
            </a:pPr>
            <a:r>
              <a:rPr lang="en-US" sz="1800" b="1" dirty="0">
                <a:solidFill>
                  <a:schemeClr val="dk1"/>
                </a:solidFill>
              </a:rPr>
              <a:t>Percocet </a:t>
            </a:r>
            <a:r>
              <a:rPr lang="en-US" sz="1600" dirty="0">
                <a:solidFill>
                  <a:schemeClr val="dk1"/>
                </a:solidFill>
              </a:rPr>
              <a:t>= Oxycodone + Acetaminophen</a:t>
            </a:r>
            <a:endParaRPr sz="1600" dirty="0">
              <a:solidFill>
                <a:schemeClr val="dk1"/>
              </a:solidFill>
            </a:endParaRPr>
          </a:p>
        </p:txBody>
      </p:sp>
    </p:spTree>
    <p:extLst>
      <p:ext uri="{BB962C8B-B14F-4D97-AF65-F5344CB8AC3E}">
        <p14:creationId xmlns:p14="http://schemas.microsoft.com/office/powerpoint/2010/main" val="19389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BDD3-EBC1-8A25-E95E-1882FAC77963}"/>
              </a:ext>
            </a:extLst>
          </p:cNvPr>
          <p:cNvSpPr>
            <a:spLocks noGrp="1"/>
          </p:cNvSpPr>
          <p:nvPr>
            <p:ph type="title"/>
          </p:nvPr>
        </p:nvSpPr>
        <p:spPr>
          <a:xfrm>
            <a:off x="2392680" y="152400"/>
            <a:ext cx="7406640" cy="1356360"/>
          </a:xfrm>
        </p:spPr>
        <p:txBody>
          <a:bodyPr/>
          <a:lstStyle/>
          <a:p>
            <a:pPr algn="ctr"/>
            <a:r>
              <a:rPr lang="en-US" dirty="0"/>
              <a:t>A Little History</a:t>
            </a:r>
            <a:br>
              <a:rPr lang="en-US" dirty="0"/>
            </a:br>
            <a:r>
              <a:rPr lang="en-US" dirty="0"/>
              <a:t>The three phases of the opioid crisis</a:t>
            </a:r>
          </a:p>
        </p:txBody>
      </p:sp>
      <p:cxnSp>
        <p:nvCxnSpPr>
          <p:cNvPr id="11" name="Straight Connector 10">
            <a:extLst>
              <a:ext uri="{FF2B5EF4-FFF2-40B4-BE49-F238E27FC236}">
                <a16:creationId xmlns:a16="http://schemas.microsoft.com/office/drawing/2014/main" id="{581EE43E-C9AE-547F-9BC2-F00A85E8BFB2}"/>
              </a:ext>
            </a:extLst>
          </p:cNvPr>
          <p:cNvCxnSpPr>
            <a:cxnSpLocks/>
          </p:cNvCxnSpPr>
          <p:nvPr/>
        </p:nvCxnSpPr>
        <p:spPr>
          <a:xfrm>
            <a:off x="2057400" y="3048000"/>
            <a:ext cx="8001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Isosceles Triangle 12">
            <a:extLst>
              <a:ext uri="{FF2B5EF4-FFF2-40B4-BE49-F238E27FC236}">
                <a16:creationId xmlns:a16="http://schemas.microsoft.com/office/drawing/2014/main" id="{563278FB-54F6-A6A0-0F89-51C4EEBF9E15}"/>
              </a:ext>
            </a:extLst>
          </p:cNvPr>
          <p:cNvSpPr/>
          <p:nvPr/>
        </p:nvSpPr>
        <p:spPr>
          <a:xfrm rot="10800000">
            <a:off x="2430781" y="3107874"/>
            <a:ext cx="243839" cy="228598"/>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E19EF2-4998-3574-D5EB-A5459E32A1AD}"/>
              </a:ext>
            </a:extLst>
          </p:cNvPr>
          <p:cNvSpPr txBox="1"/>
          <p:nvPr/>
        </p:nvSpPr>
        <p:spPr>
          <a:xfrm>
            <a:off x="1828800" y="3327735"/>
            <a:ext cx="3310348" cy="1938992"/>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1996-Big Pharma introduces </a:t>
            </a:r>
            <a:r>
              <a:rPr lang="en-US" sz="1200" b="0" i="0" dirty="0">
                <a:solidFill>
                  <a:srgbClr val="202124"/>
                </a:solidFill>
                <a:effectLst/>
                <a:latin typeface="Calibri" panose="020F0502020204030204" pitchFamily="34" charset="0"/>
                <a:cs typeface="Calibri" panose="020F0502020204030204" pitchFamily="34" charset="0"/>
              </a:rPr>
              <a:t>OxyContin as a non-addictive pain medication. </a:t>
            </a:r>
            <a:r>
              <a:rPr lang="en-US" sz="1200" dirty="0">
                <a:solidFill>
                  <a:srgbClr val="202124"/>
                </a:solidFill>
                <a:latin typeface="Calibri" panose="020F0502020204030204" pitchFamily="34" charset="0"/>
                <a:cs typeface="Calibri" panose="020F0502020204030204" pitchFamily="34" charset="0"/>
              </a:rPr>
              <a:t>It was aggressively marketed and the start of our opioid epidemic. What we know now is the data was wrong and OxyContin is highly addictive. </a:t>
            </a:r>
          </a:p>
          <a:p>
            <a:endParaRPr lang="en-US" sz="1200" dirty="0">
              <a:solidFill>
                <a:srgbClr val="202124"/>
              </a:solidFill>
              <a:latin typeface="Arial" panose="020B0604020202020204" pitchFamily="34" charset="0"/>
              <a:cs typeface="Arial" panose="020B0604020202020204" pitchFamily="34" charset="0"/>
            </a:endParaRPr>
          </a:p>
          <a:p>
            <a:endParaRPr lang="en-US" sz="1200" dirty="0">
              <a:solidFill>
                <a:srgbClr val="202124"/>
              </a:solidFill>
              <a:latin typeface="Arial" panose="020B0604020202020204" pitchFamily="34" charset="0"/>
              <a:cs typeface="Arial" panose="020B0604020202020204" pitchFamily="34" charset="0"/>
            </a:endParaRPr>
          </a:p>
          <a:p>
            <a:endParaRPr lang="en-US" sz="1200" dirty="0">
              <a:solidFill>
                <a:srgbClr val="202124"/>
              </a:solidFill>
              <a:latin typeface="Arial" panose="020B0604020202020204" pitchFamily="34" charset="0"/>
              <a:cs typeface="Arial" panose="020B0604020202020204" pitchFamily="34" charset="0"/>
            </a:endParaRPr>
          </a:p>
          <a:p>
            <a:r>
              <a:rPr lang="en-US" sz="2400" dirty="0">
                <a:solidFill>
                  <a:srgbClr val="202124"/>
                </a:solidFill>
                <a:latin typeface="Arial" panose="020B0604020202020204" pitchFamily="34" charset="0"/>
                <a:cs typeface="Arial" panose="020B0604020202020204" pitchFamily="34" charset="0"/>
              </a:rPr>
              <a:t>PILLS</a:t>
            </a:r>
          </a:p>
        </p:txBody>
      </p:sp>
      <p:pic>
        <p:nvPicPr>
          <p:cNvPr id="15" name="Picture 14">
            <a:extLst>
              <a:ext uri="{FF2B5EF4-FFF2-40B4-BE49-F238E27FC236}">
                <a16:creationId xmlns:a16="http://schemas.microsoft.com/office/drawing/2014/main" id="{B96D959D-A73A-FC08-5BDF-353FDC976FEA}"/>
              </a:ext>
            </a:extLst>
          </p:cNvPr>
          <p:cNvPicPr>
            <a:picLocks noChangeAspect="1"/>
          </p:cNvPicPr>
          <p:nvPr/>
        </p:nvPicPr>
        <p:blipFill>
          <a:blip r:embed="rId2"/>
          <a:stretch>
            <a:fillRect/>
          </a:stretch>
        </p:blipFill>
        <p:spPr>
          <a:xfrm rot="10800000">
            <a:off x="5672352" y="2753254"/>
            <a:ext cx="262151" cy="243861"/>
          </a:xfrm>
          <a:prstGeom prst="rect">
            <a:avLst/>
          </a:prstGeom>
        </p:spPr>
      </p:pic>
      <p:sp>
        <p:nvSpPr>
          <p:cNvPr id="16" name="TextBox 15">
            <a:extLst>
              <a:ext uri="{FF2B5EF4-FFF2-40B4-BE49-F238E27FC236}">
                <a16:creationId xmlns:a16="http://schemas.microsoft.com/office/drawing/2014/main" id="{D7770668-C45F-ECE5-9FE8-D87175F720BE}"/>
              </a:ext>
            </a:extLst>
          </p:cNvPr>
          <p:cNvSpPr txBox="1"/>
          <p:nvPr/>
        </p:nvSpPr>
        <p:spPr>
          <a:xfrm>
            <a:off x="4419600" y="1916423"/>
            <a:ext cx="3733800" cy="1200329"/>
          </a:xfrm>
          <a:prstGeom prst="rect">
            <a:avLst/>
          </a:prstGeom>
          <a:noFill/>
        </p:spPr>
        <p:txBody>
          <a:bodyPr wrap="square" rtlCol="0">
            <a:spAutoFit/>
          </a:bodyPr>
          <a:lstStyle/>
          <a:p>
            <a:r>
              <a:rPr lang="en-US" sz="1200" dirty="0"/>
              <a:t>2005- Doctors stop over prescribing resulting to addicts getting pills on the street. Heroin becomes popular because its cheaper.  </a:t>
            </a:r>
          </a:p>
          <a:p>
            <a:endParaRPr lang="en-US" sz="1200" dirty="0"/>
          </a:p>
          <a:p>
            <a:r>
              <a:rPr lang="en-US" sz="2400" dirty="0"/>
              <a:t>Heroin          Fentanyl</a:t>
            </a:r>
          </a:p>
        </p:txBody>
      </p:sp>
      <p:sp>
        <p:nvSpPr>
          <p:cNvPr id="17" name="TextBox 16">
            <a:extLst>
              <a:ext uri="{FF2B5EF4-FFF2-40B4-BE49-F238E27FC236}">
                <a16:creationId xmlns:a16="http://schemas.microsoft.com/office/drawing/2014/main" id="{26AA9502-978A-DBA4-0447-9714051B3446}"/>
              </a:ext>
            </a:extLst>
          </p:cNvPr>
          <p:cNvSpPr txBox="1"/>
          <p:nvPr/>
        </p:nvSpPr>
        <p:spPr>
          <a:xfrm>
            <a:off x="5236575" y="3262461"/>
            <a:ext cx="2057401" cy="600164"/>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2011 Fentanyl is added to Heroin and the overdoses skyrocket. Average age 22-30</a:t>
            </a:r>
          </a:p>
        </p:txBody>
      </p:sp>
      <p:pic>
        <p:nvPicPr>
          <p:cNvPr id="18" name="Picture 17">
            <a:extLst>
              <a:ext uri="{FF2B5EF4-FFF2-40B4-BE49-F238E27FC236}">
                <a16:creationId xmlns:a16="http://schemas.microsoft.com/office/drawing/2014/main" id="{A8054549-97CC-E128-8F1C-D194F77B2199}"/>
              </a:ext>
            </a:extLst>
          </p:cNvPr>
          <p:cNvPicPr>
            <a:picLocks noChangeAspect="1"/>
          </p:cNvPicPr>
          <p:nvPr/>
        </p:nvPicPr>
        <p:blipFill>
          <a:blip r:embed="rId2"/>
          <a:stretch>
            <a:fillRect/>
          </a:stretch>
        </p:blipFill>
        <p:spPr>
          <a:xfrm>
            <a:off x="8610601" y="3140532"/>
            <a:ext cx="262151" cy="243861"/>
          </a:xfrm>
          <a:prstGeom prst="rect">
            <a:avLst/>
          </a:prstGeom>
        </p:spPr>
      </p:pic>
      <p:sp>
        <p:nvSpPr>
          <p:cNvPr id="20" name="TextBox 19">
            <a:extLst>
              <a:ext uri="{FF2B5EF4-FFF2-40B4-BE49-F238E27FC236}">
                <a16:creationId xmlns:a16="http://schemas.microsoft.com/office/drawing/2014/main" id="{D1266D76-6F82-4E1E-B529-1B5755FCE554}"/>
              </a:ext>
            </a:extLst>
          </p:cNvPr>
          <p:cNvSpPr txBox="1"/>
          <p:nvPr/>
        </p:nvSpPr>
        <p:spPr>
          <a:xfrm>
            <a:off x="8001000" y="3429000"/>
            <a:ext cx="1905000" cy="2308324"/>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2016</a:t>
            </a:r>
            <a:r>
              <a:rPr lang="en-US" sz="1200" dirty="0"/>
              <a:t> Fentanyl is added to other drugs. </a:t>
            </a:r>
          </a:p>
          <a:p>
            <a:r>
              <a:rPr lang="en-US" sz="1200" dirty="0"/>
              <a:t>2021 Counterfeit pills become the new trend. Under 18 showing up on the overdose data </a:t>
            </a:r>
          </a:p>
          <a:p>
            <a:endParaRPr lang="en-US" sz="2400" dirty="0"/>
          </a:p>
          <a:p>
            <a:r>
              <a:rPr lang="en-US" sz="2400" dirty="0"/>
              <a:t>Counterfeit pills </a:t>
            </a:r>
          </a:p>
        </p:txBody>
      </p:sp>
    </p:spTree>
    <p:extLst>
      <p:ext uri="{BB962C8B-B14F-4D97-AF65-F5344CB8AC3E}">
        <p14:creationId xmlns:p14="http://schemas.microsoft.com/office/powerpoint/2010/main" val="4117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3"/>
          <p:cNvSpPr txBox="1">
            <a:spLocks noGrp="1"/>
          </p:cNvSpPr>
          <p:nvPr>
            <p:ph type="title"/>
          </p:nvPr>
        </p:nvSpPr>
        <p:spPr>
          <a:xfrm>
            <a:off x="650296" y="136912"/>
            <a:ext cx="7886700" cy="651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b="1" dirty="0">
                <a:solidFill>
                  <a:schemeClr val="bg1"/>
                </a:solidFill>
              </a:rPr>
              <a:t>Why is Fentanyl So Dangerous?</a:t>
            </a:r>
            <a:endParaRPr b="1" dirty="0">
              <a:solidFill>
                <a:schemeClr val="bg1"/>
              </a:solidFill>
            </a:endParaRPr>
          </a:p>
        </p:txBody>
      </p:sp>
      <p:pic>
        <p:nvPicPr>
          <p:cNvPr id="360" name="Google Shape;360;p53"/>
          <p:cNvPicPr preferRelativeResize="0"/>
          <p:nvPr/>
        </p:nvPicPr>
        <p:blipFill>
          <a:blip r:embed="rId3">
            <a:alphaModFix/>
          </a:blip>
          <a:stretch>
            <a:fillRect/>
          </a:stretch>
        </p:blipFill>
        <p:spPr>
          <a:xfrm>
            <a:off x="6938379" y="1040002"/>
            <a:ext cx="4610400" cy="2591045"/>
          </a:xfrm>
          <a:prstGeom prst="rect">
            <a:avLst/>
          </a:prstGeom>
          <a:noFill/>
          <a:ln>
            <a:noFill/>
          </a:ln>
        </p:spPr>
      </p:pic>
      <p:sp>
        <p:nvSpPr>
          <p:cNvPr id="361" name="Google Shape;361;p53"/>
          <p:cNvSpPr txBox="1"/>
          <p:nvPr/>
        </p:nvSpPr>
        <p:spPr>
          <a:xfrm>
            <a:off x="607842" y="1284774"/>
            <a:ext cx="4486672" cy="1661963"/>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2400" dirty="0">
                <a:latin typeface="Public Sans"/>
              </a:rPr>
              <a:t>Only</a:t>
            </a:r>
            <a:r>
              <a:rPr lang="en-US" sz="2400" b="1" i="1" dirty="0">
                <a:latin typeface="Public Sans"/>
              </a:rPr>
              <a:t> </a:t>
            </a:r>
            <a:r>
              <a:rPr lang="en-US" sz="2400" b="1" i="1" dirty="0">
                <a:solidFill>
                  <a:srgbClr val="C00000"/>
                </a:solidFill>
                <a:latin typeface="Public Sans"/>
              </a:rPr>
              <a:t>2 milligrams </a:t>
            </a:r>
            <a:r>
              <a:rPr lang="en-US" sz="2400" dirty="0">
                <a:latin typeface="Public Sans"/>
              </a:rPr>
              <a:t>of Fentanyl is considered a lethal amount, depending on the size of the person. </a:t>
            </a:r>
          </a:p>
        </p:txBody>
      </p:sp>
      <p:pic>
        <p:nvPicPr>
          <p:cNvPr id="4" name="Picture 3" descr="A picture containing text&#10;&#10;Description automatically generated">
            <a:extLst>
              <a:ext uri="{FF2B5EF4-FFF2-40B4-BE49-F238E27FC236}">
                <a16:creationId xmlns:a16="http://schemas.microsoft.com/office/drawing/2014/main" id="{4DC88A9F-DC6F-383B-C1D2-C605014DBE1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24702" y="3983139"/>
            <a:ext cx="3566993" cy="2511163"/>
          </a:xfrm>
          <a:prstGeom prst="rect">
            <a:avLst/>
          </a:prstGeom>
        </p:spPr>
      </p:pic>
      <p:sp>
        <p:nvSpPr>
          <p:cNvPr id="5" name="TextBox 4">
            <a:extLst>
              <a:ext uri="{FF2B5EF4-FFF2-40B4-BE49-F238E27FC236}">
                <a16:creationId xmlns:a16="http://schemas.microsoft.com/office/drawing/2014/main" id="{1F3F61C0-315A-3D21-08E9-19A322508CED}"/>
              </a:ext>
            </a:extLst>
          </p:cNvPr>
          <p:cNvSpPr txBox="1"/>
          <p:nvPr/>
        </p:nvSpPr>
        <p:spPr>
          <a:xfrm>
            <a:off x="7124702" y="6494302"/>
            <a:ext cx="4762500" cy="230832"/>
          </a:xfrm>
          <a:prstGeom prst="rect">
            <a:avLst/>
          </a:prstGeom>
          <a:noFill/>
        </p:spPr>
        <p:txBody>
          <a:bodyPr wrap="square" rtlCol="0">
            <a:spAutoFit/>
          </a:bodyPr>
          <a:lstStyle/>
          <a:p>
            <a:r>
              <a:rPr lang="en-US" sz="900" dirty="0">
                <a:hlinkClick r:id="rId5" tooltip="http://ell.stackexchange.com/questions/74065/british-packet-american-x"/>
              </a:rPr>
              <a:t>This Photo</a:t>
            </a:r>
            <a:r>
              <a:rPr lang="en-US" sz="900" dirty="0"/>
              <a:t> by Unknown Author is licensed under </a:t>
            </a:r>
            <a:r>
              <a:rPr lang="en-US" sz="900" dirty="0">
                <a:hlinkClick r:id="rId6" tooltip="https://creativecommons.org/licenses/by-sa/3.0/"/>
              </a:rPr>
              <a:t>CC BY-SA</a:t>
            </a:r>
            <a:endParaRPr lang="en-US" sz="900" dirty="0"/>
          </a:p>
        </p:txBody>
      </p:sp>
      <p:sp>
        <p:nvSpPr>
          <p:cNvPr id="6" name="TextBox 5">
            <a:extLst>
              <a:ext uri="{FF2B5EF4-FFF2-40B4-BE49-F238E27FC236}">
                <a16:creationId xmlns:a16="http://schemas.microsoft.com/office/drawing/2014/main" id="{699981E7-819E-1258-72B9-CEB38FE4475A}"/>
              </a:ext>
            </a:extLst>
          </p:cNvPr>
          <p:cNvSpPr txBox="1"/>
          <p:nvPr/>
        </p:nvSpPr>
        <p:spPr>
          <a:xfrm>
            <a:off x="740228" y="4078758"/>
            <a:ext cx="5355772"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To appreciate how small 2 milligrams is, a typical sweetener packet on a restaurant table contains approximately </a:t>
            </a:r>
            <a:r>
              <a:rPr lang="en-US" sz="2400" b="1" i="1" dirty="0">
                <a:solidFill>
                  <a:srgbClr val="C00000"/>
                </a:solidFill>
              </a:rPr>
              <a:t>1,000</a:t>
            </a:r>
            <a:r>
              <a:rPr lang="en-US" sz="2400" b="1" i="1" dirty="0">
                <a:solidFill>
                  <a:srgbClr val="FF0000"/>
                </a:solidFill>
              </a:rPr>
              <a:t> </a:t>
            </a:r>
            <a:r>
              <a:rPr lang="en-US" sz="2400" b="1" i="1" dirty="0">
                <a:solidFill>
                  <a:srgbClr val="C00000"/>
                </a:solidFill>
              </a:rPr>
              <a:t>milligrams</a:t>
            </a:r>
            <a:r>
              <a:rPr lang="en-US" sz="2400" dirty="0"/>
              <a:t>.</a:t>
            </a:r>
            <a:endParaRPr lang="en-US" sz="2400" b="0" i="0" dirty="0">
              <a:effectLst/>
            </a:endParaRPr>
          </a:p>
        </p:txBody>
      </p:sp>
      <p:sp>
        <p:nvSpPr>
          <p:cNvPr id="7" name="TextBox 6">
            <a:extLst>
              <a:ext uri="{FF2B5EF4-FFF2-40B4-BE49-F238E27FC236}">
                <a16:creationId xmlns:a16="http://schemas.microsoft.com/office/drawing/2014/main" id="{C475E562-0E13-3948-4E2F-7066E209ED49}"/>
              </a:ext>
            </a:extLst>
          </p:cNvPr>
          <p:cNvSpPr txBox="1"/>
          <p:nvPr/>
        </p:nvSpPr>
        <p:spPr>
          <a:xfrm>
            <a:off x="342900" y="6494302"/>
            <a:ext cx="2155371" cy="246221"/>
          </a:xfrm>
          <a:prstGeom prst="rect">
            <a:avLst/>
          </a:prstGeom>
          <a:noFill/>
        </p:spPr>
        <p:txBody>
          <a:bodyPr wrap="square" rtlCol="0">
            <a:spAutoFit/>
          </a:bodyPr>
          <a:lstStyle/>
          <a:p>
            <a:r>
              <a:rPr lang="en-US" sz="1000" dirty="0"/>
              <a:t>DEA.GOV</a:t>
            </a:r>
          </a:p>
        </p:txBody>
      </p:sp>
    </p:spTree>
    <p:extLst>
      <p:ext uri="{BB962C8B-B14F-4D97-AF65-F5344CB8AC3E}">
        <p14:creationId xmlns:p14="http://schemas.microsoft.com/office/powerpoint/2010/main" val="17837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6EDF-EF01-4E50-8B3D-C2399741F4F1}"/>
              </a:ext>
            </a:extLst>
          </p:cNvPr>
          <p:cNvSpPr>
            <a:spLocks noGrp="1"/>
          </p:cNvSpPr>
          <p:nvPr>
            <p:ph type="title"/>
          </p:nvPr>
        </p:nvSpPr>
        <p:spPr>
          <a:xfrm>
            <a:off x="1242231" y="0"/>
            <a:ext cx="7886700" cy="696600"/>
          </a:xfrm>
        </p:spPr>
        <p:txBody>
          <a:bodyPr/>
          <a:lstStyle/>
          <a:p>
            <a:pPr algn="ctr"/>
            <a:r>
              <a:rPr lang="en-US" b="1" dirty="0"/>
              <a:t>Counterfeit pills </a:t>
            </a:r>
          </a:p>
        </p:txBody>
      </p:sp>
      <p:pic>
        <p:nvPicPr>
          <p:cNvPr id="9" name="Picture 8">
            <a:extLst>
              <a:ext uri="{FF2B5EF4-FFF2-40B4-BE49-F238E27FC236}">
                <a16:creationId xmlns:a16="http://schemas.microsoft.com/office/drawing/2014/main" id="{4B939209-4832-4650-85C5-7CFFB211448C}"/>
              </a:ext>
            </a:extLst>
          </p:cNvPr>
          <p:cNvPicPr>
            <a:picLocks noChangeAspect="1"/>
          </p:cNvPicPr>
          <p:nvPr/>
        </p:nvPicPr>
        <p:blipFill>
          <a:blip r:embed="rId3"/>
          <a:stretch>
            <a:fillRect/>
          </a:stretch>
        </p:blipFill>
        <p:spPr>
          <a:xfrm>
            <a:off x="2466574" y="1057141"/>
            <a:ext cx="6662357" cy="5572259"/>
          </a:xfrm>
          <a:prstGeom prst="rect">
            <a:avLst/>
          </a:prstGeom>
        </p:spPr>
      </p:pic>
    </p:spTree>
    <p:extLst>
      <p:ext uri="{BB962C8B-B14F-4D97-AF65-F5344CB8AC3E}">
        <p14:creationId xmlns:p14="http://schemas.microsoft.com/office/powerpoint/2010/main" val="242007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EA44B-860D-9226-E9B7-301465DAB961}"/>
              </a:ext>
            </a:extLst>
          </p:cNvPr>
          <p:cNvPicPr>
            <a:picLocks noChangeAspect="1"/>
          </p:cNvPicPr>
          <p:nvPr/>
        </p:nvPicPr>
        <p:blipFill>
          <a:blip r:embed="rId2"/>
          <a:stretch>
            <a:fillRect/>
          </a:stretch>
        </p:blipFill>
        <p:spPr>
          <a:xfrm>
            <a:off x="3807193" y="346637"/>
            <a:ext cx="8158665" cy="5836661"/>
          </a:xfrm>
          <a:prstGeom prst="rect">
            <a:avLst/>
          </a:prstGeom>
        </p:spPr>
      </p:pic>
      <p:sp>
        <p:nvSpPr>
          <p:cNvPr id="6" name="TextBox 5">
            <a:extLst>
              <a:ext uri="{FF2B5EF4-FFF2-40B4-BE49-F238E27FC236}">
                <a16:creationId xmlns:a16="http://schemas.microsoft.com/office/drawing/2014/main" id="{3962036F-E508-6AD5-9660-0F966A765D9E}"/>
              </a:ext>
            </a:extLst>
          </p:cNvPr>
          <p:cNvSpPr txBox="1"/>
          <p:nvPr/>
        </p:nvSpPr>
        <p:spPr>
          <a:xfrm>
            <a:off x="226142" y="1878411"/>
            <a:ext cx="3559277" cy="1754326"/>
          </a:xfrm>
          <a:prstGeom prst="rect">
            <a:avLst/>
          </a:prstGeom>
          <a:noFill/>
          <a:ln w="76200">
            <a:solidFill>
              <a:schemeClr val="accent1">
                <a:lumMod val="40000"/>
                <a:lumOff val="60000"/>
              </a:schemeClr>
            </a:solidFill>
          </a:ln>
        </p:spPr>
        <p:txBody>
          <a:bodyPr wrap="square">
            <a:spAutoFit/>
          </a:bodyPr>
          <a:lstStyle/>
          <a:p>
            <a:r>
              <a:rPr lang="en-US" dirty="0"/>
              <a:t> The number of fatal fentanyl overdoses in 2022 compared to 2021 decreased by 2.7%. In 2022, fentanyl was involved in 75.7% of all drug overdose deaths.</a:t>
            </a:r>
          </a:p>
        </p:txBody>
      </p:sp>
    </p:spTree>
    <p:extLst>
      <p:ext uri="{BB962C8B-B14F-4D97-AF65-F5344CB8AC3E}">
        <p14:creationId xmlns:p14="http://schemas.microsoft.com/office/powerpoint/2010/main" val="3216796186"/>
      </p:ext>
    </p:extLst>
  </p:cSld>
  <p:clrMapOvr>
    <a:masterClrMapping/>
  </p:clrMapOvr>
</p:sld>
</file>

<file path=ppt/theme/theme1.xml><?xml version="1.0" encoding="utf-8"?>
<a:theme xmlns:a="http://schemas.openxmlformats.org/drawingml/2006/main" name="Office Theme">
  <a:themeElements>
    <a:clrScheme name="FCPS">
      <a:dk1>
        <a:srgbClr val="001A70"/>
      </a:dk1>
      <a:lt1>
        <a:srgbClr val="FFFFFF"/>
      </a:lt1>
      <a:dk2>
        <a:srgbClr val="00677F"/>
      </a:dk2>
      <a:lt2>
        <a:srgbClr val="C6E7FC"/>
      </a:lt2>
      <a:accent1>
        <a:srgbClr val="00AEC7"/>
      </a:accent1>
      <a:accent2>
        <a:srgbClr val="4584D3"/>
      </a:accent2>
      <a:accent3>
        <a:srgbClr val="5BD078"/>
      </a:accent3>
      <a:accent4>
        <a:srgbClr val="B5BD00"/>
      </a:accent4>
      <a:accent5>
        <a:srgbClr val="FFB500"/>
      </a:accent5>
      <a:accent6>
        <a:srgbClr val="75787B"/>
      </a:accent6>
      <a:hlink>
        <a:srgbClr val="CF4520"/>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FCPS Brand Colors">
      <a:dk1>
        <a:srgbClr val="000000"/>
      </a:dk1>
      <a:lt1>
        <a:srgbClr val="FFFFFF"/>
      </a:lt1>
      <a:dk2>
        <a:srgbClr val="00AEC7"/>
      </a:dk2>
      <a:lt2>
        <a:srgbClr val="FFFFFF"/>
      </a:lt2>
      <a:accent1>
        <a:srgbClr val="75787B"/>
      </a:accent1>
      <a:accent2>
        <a:srgbClr val="B5BD00"/>
      </a:accent2>
      <a:accent3>
        <a:srgbClr val="001A70"/>
      </a:accent3>
      <a:accent4>
        <a:srgbClr val="FECD55"/>
      </a:accent4>
      <a:accent5>
        <a:srgbClr val="CF4520"/>
      </a:accent5>
      <a:accent6>
        <a:srgbClr val="008196"/>
      </a:accent6>
      <a:hlink>
        <a:srgbClr val="00AEC7"/>
      </a:hlink>
      <a:folHlink>
        <a:srgbClr val="00AE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7.xml><?xml version="1.0" encoding="utf-8"?>
<a:theme xmlns:a="http://schemas.openxmlformats.org/drawingml/2006/main" name="Office Theme">
  <a:themeElements>
    <a:clrScheme name="FCPS">
      <a:dk1>
        <a:srgbClr val="001A70"/>
      </a:dk1>
      <a:lt1>
        <a:srgbClr val="FFFFFF"/>
      </a:lt1>
      <a:dk2>
        <a:srgbClr val="00677F"/>
      </a:dk2>
      <a:lt2>
        <a:srgbClr val="C6E7FC"/>
      </a:lt2>
      <a:accent1>
        <a:srgbClr val="00AEC7"/>
      </a:accent1>
      <a:accent2>
        <a:srgbClr val="4584D3"/>
      </a:accent2>
      <a:accent3>
        <a:srgbClr val="5BD078"/>
      </a:accent3>
      <a:accent4>
        <a:srgbClr val="B5BD00"/>
      </a:accent4>
      <a:accent5>
        <a:srgbClr val="FFB500"/>
      </a:accent5>
      <a:accent6>
        <a:srgbClr val="75787B"/>
      </a:accent6>
      <a:hlink>
        <a:srgbClr val="CF4520"/>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FCPS Brand Colors">
      <a:dk1>
        <a:srgbClr val="000000"/>
      </a:dk1>
      <a:lt1>
        <a:srgbClr val="FFFFFF"/>
      </a:lt1>
      <a:dk2>
        <a:srgbClr val="00AEC7"/>
      </a:dk2>
      <a:lt2>
        <a:srgbClr val="FFFFFF"/>
      </a:lt2>
      <a:accent1>
        <a:srgbClr val="75787B"/>
      </a:accent1>
      <a:accent2>
        <a:srgbClr val="B5BD00"/>
      </a:accent2>
      <a:accent3>
        <a:srgbClr val="001A70"/>
      </a:accent3>
      <a:accent4>
        <a:srgbClr val="FECD55"/>
      </a:accent4>
      <a:accent5>
        <a:srgbClr val="CF4520"/>
      </a:accent5>
      <a:accent6>
        <a:srgbClr val="008196"/>
      </a:accent6>
      <a:hlink>
        <a:srgbClr val="00AEC7"/>
      </a:hlink>
      <a:folHlink>
        <a:srgbClr val="00AE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FCPS Brand Colors">
      <a:dk1>
        <a:srgbClr val="000000"/>
      </a:dk1>
      <a:lt1>
        <a:srgbClr val="FFFFFF"/>
      </a:lt1>
      <a:dk2>
        <a:srgbClr val="00AEC7"/>
      </a:dk2>
      <a:lt2>
        <a:srgbClr val="FFFFFF"/>
      </a:lt2>
      <a:accent1>
        <a:srgbClr val="75787B"/>
      </a:accent1>
      <a:accent2>
        <a:srgbClr val="B5BD00"/>
      </a:accent2>
      <a:accent3>
        <a:srgbClr val="001A70"/>
      </a:accent3>
      <a:accent4>
        <a:srgbClr val="FECD55"/>
      </a:accent4>
      <a:accent5>
        <a:srgbClr val="CF4520"/>
      </a:accent5>
      <a:accent6>
        <a:srgbClr val="008196"/>
      </a:accent6>
      <a:hlink>
        <a:srgbClr val="00AEC7"/>
      </a:hlink>
      <a:folHlink>
        <a:srgbClr val="00AE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8ECE2E2A-7579-4C66-897A-44AF21193FA0}">
  <we:reference id="wa104198733" version="1.0.0.7" store="en-US" storeType="OMEX"/>
  <we:alternateReferences>
    <we:reference id="wa104198733" version="1.0.0.7" store="wa10419873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D6B04279-F297-4705-BA84-CC9F53AEA05C}">
  <we:reference id="wa104379279" version="2.1.0.0" store="en-US" storeType="OMEX"/>
  <we:alternateReferences>
    <we:reference id="WA104379279" version="2.1.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5166</TotalTime>
  <Words>1656</Words>
  <Application>Microsoft Macintosh PowerPoint</Application>
  <PresentationFormat>Widescreen</PresentationFormat>
  <Paragraphs>183</Paragraphs>
  <Slides>23</Slides>
  <Notes>11</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23</vt:i4>
      </vt:variant>
    </vt:vector>
  </HeadingPairs>
  <TitlesOfParts>
    <vt:vector size="46" baseType="lpstr">
      <vt:lpstr>Arial</vt:lpstr>
      <vt:lpstr>Avenir</vt:lpstr>
      <vt:lpstr>Calibri</vt:lpstr>
      <vt:lpstr>Candara</vt:lpstr>
      <vt:lpstr>Corbel</vt:lpstr>
      <vt:lpstr>Courier New</vt:lpstr>
      <vt:lpstr>Noto Sans Symbols</vt:lpstr>
      <vt:lpstr>Poppins</vt:lpstr>
      <vt:lpstr>Proxima Nova</vt:lpstr>
      <vt:lpstr>Public Sans</vt:lpstr>
      <vt:lpstr>Symbol</vt:lpstr>
      <vt:lpstr>Times New Roman</vt:lpstr>
      <vt:lpstr>Wingdings</vt:lpstr>
      <vt:lpstr>Office Theme</vt:lpstr>
      <vt:lpstr>1_Simple Light</vt:lpstr>
      <vt:lpstr>2_Simple Light</vt:lpstr>
      <vt:lpstr>3_Simple Light</vt:lpstr>
      <vt:lpstr>Simple Light</vt:lpstr>
      <vt:lpstr>Basis</vt:lpstr>
      <vt:lpstr>Office Theme</vt:lpstr>
      <vt:lpstr>1_Office Theme</vt:lpstr>
      <vt:lpstr>1_Office Theme</vt:lpstr>
      <vt:lpstr>1_Office Theme</vt:lpstr>
      <vt:lpstr>   </vt:lpstr>
      <vt:lpstr>Substance Abuse Prevention Specialists (SAPS)</vt:lpstr>
      <vt:lpstr>2022-2023 Youth Survey </vt:lpstr>
      <vt:lpstr>Phones and Social Media</vt:lpstr>
      <vt:lpstr>PowerPoint Presentation</vt:lpstr>
      <vt:lpstr>A Little History The three phases of the opioid crisis</vt:lpstr>
      <vt:lpstr>Why is Fentanyl So Dangerous?</vt:lpstr>
      <vt:lpstr>Counterfeit pills </vt:lpstr>
      <vt:lpstr>PowerPoint Presentation</vt:lpstr>
      <vt:lpstr>Opioid Overdoses in the Fairfax Health District </vt:lpstr>
      <vt:lpstr>PowerPoint Presentation</vt:lpstr>
      <vt:lpstr>2020</vt:lpstr>
      <vt:lpstr>PowerPoint Presentation</vt:lpstr>
      <vt:lpstr>PowerPoint Presentation</vt:lpstr>
      <vt:lpstr>PowerPoint Presentation</vt:lpstr>
      <vt:lpstr>PowerPoint Presentation</vt:lpstr>
      <vt:lpstr>PowerPoint Presentation</vt:lpstr>
      <vt:lpstr> Narcan/Naloxone  </vt:lpstr>
      <vt:lpstr>REVIVE! </vt:lpstr>
      <vt:lpstr>What Makes Students Vulnerable to Substance Abuse?</vt:lpstr>
      <vt:lpstr>PowerPoint Presentation</vt:lpstr>
      <vt:lpstr>PowerPoint Presentation</vt:lpstr>
      <vt:lpstr>Resources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Fighting and Overcoming Addiction in Times of COVID-19: Support System and Community Resources  </dc:title>
  <dc:creator>Rankin, Kelly</dc:creator>
  <cp:lastModifiedBy>jeff parnes</cp:lastModifiedBy>
  <cp:revision>12</cp:revision>
  <dcterms:created xsi:type="dcterms:W3CDTF">2021-03-18T16:42:08Z</dcterms:created>
  <dcterms:modified xsi:type="dcterms:W3CDTF">2023-11-16T16:36:17Z</dcterms:modified>
</cp:coreProperties>
</file>